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56" r:id="rId2"/>
    <p:sldId id="266" r:id="rId3"/>
    <p:sldId id="267" r:id="rId4"/>
    <p:sldId id="268" r:id="rId5"/>
    <p:sldId id="269" r:id="rId6"/>
    <p:sldId id="270" r:id="rId7"/>
    <p:sldId id="275" r:id="rId8"/>
    <p:sldId id="271" r:id="rId9"/>
    <p:sldId id="274" r:id="rId10"/>
    <p:sldId id="273" r:id="rId11"/>
    <p:sldId id="272" r:id="rId12"/>
    <p:sldId id="276" r:id="rId13"/>
    <p:sldId id="277" r:id="rId14"/>
    <p:sldId id="278" r:id="rId15"/>
    <p:sldId id="258" r:id="rId16"/>
    <p:sldId id="259" r:id="rId17"/>
    <p:sldId id="260" r:id="rId18"/>
    <p:sldId id="261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AFB7F-D4DB-4B30-824C-5E0C401C4E62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C6061-1524-4A11-B9A9-20A2CAFBE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6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CB30A-3CC3-4EB5-8761-DA2C7B2ED753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E4DA8-DEB2-4834-9BDE-59E4F32AFBC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Steel Dragon does achieve 95 mph.  Top Thrill Dragster at CedarPoint under construction will have 400 foot drop and achieve 120 mph.</a:t>
            </a:r>
          </a:p>
          <a:p>
            <a:pPr eaLnBrk="1" hangingPunct="1"/>
            <a:r>
              <a:rPr lang="en-US" smtClean="0"/>
              <a:t>Photo  http://www.geocities.com/coaster_feature1/sd2000.html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C49-B8FF-42CD-A373-C2620F1EB814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7CE4A3F-0AB7-4511-82B3-4C0A15D7EF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C49-B8FF-42CD-A373-C2620F1EB814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A3F-0AB7-4511-82B3-4C0A15D7E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C49-B8FF-42CD-A373-C2620F1EB814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A3F-0AB7-4511-82B3-4C0A15D7E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60777-AF47-4212-AB24-621919D98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C49-B8FF-42CD-A373-C2620F1EB814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A3F-0AB7-4511-82B3-4C0A15D7EF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C49-B8FF-42CD-A373-C2620F1EB814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CE4A3F-0AB7-4511-82B3-4C0A15D7E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C49-B8FF-42CD-A373-C2620F1EB814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A3F-0AB7-4511-82B3-4C0A15D7EF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C49-B8FF-42CD-A373-C2620F1EB814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A3F-0AB7-4511-82B3-4C0A15D7EF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C49-B8FF-42CD-A373-C2620F1EB814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A3F-0AB7-4511-82B3-4C0A15D7E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C49-B8FF-42CD-A373-C2620F1EB814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A3F-0AB7-4511-82B3-4C0A15D7E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C49-B8FF-42CD-A373-C2620F1EB814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4A3F-0AB7-4511-82B3-4C0A15D7EF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FC49-B8FF-42CD-A373-C2620F1EB814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CE4A3F-0AB7-4511-82B3-4C0A15D7EF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E8FC49-B8FF-42CD-A373-C2620F1EB814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7CE4A3F-0AB7-4511-82B3-4C0A15D7E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erstanding.com/k12/coaster/" TargetMode="External"/><Relationship Id="rId4" Type="http://schemas.openxmlformats.org/officeDocument/2006/relationships/image" Target="../media/image18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7" Type="http://schemas.openxmlformats.org/officeDocument/2006/relationships/image" Target="../media/image10.wmf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7" Type="http://schemas.openxmlformats.org/officeDocument/2006/relationships/image" Target="../media/image10.wmf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1.jpe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Another Perspective on Motion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Work, Power &amp; Energy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Coaster Characteristics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Highest point is </a:t>
            </a:r>
            <a:r>
              <a:rPr lang="en-US" dirty="0" smtClean="0"/>
              <a:t>______________ hill</a:t>
            </a:r>
            <a:endParaRPr lang="en-US" dirty="0" smtClean="0"/>
          </a:p>
          <a:p>
            <a:pPr eaLnBrk="1" hangingPunct="1"/>
            <a:r>
              <a:rPr lang="en-US" dirty="0" smtClean="0"/>
              <a:t>Loops near the </a:t>
            </a:r>
            <a:r>
              <a:rPr lang="en-US" dirty="0" smtClean="0"/>
              <a:t>______________ </a:t>
            </a:r>
            <a:r>
              <a:rPr lang="en-US" dirty="0" smtClean="0"/>
              <a:t>of the ride, unless small</a:t>
            </a:r>
          </a:p>
          <a:p>
            <a:pPr eaLnBrk="1" hangingPunct="1"/>
            <a:r>
              <a:rPr lang="en-US" dirty="0" smtClean="0"/>
              <a:t>Sharper turns near </a:t>
            </a:r>
            <a:r>
              <a:rPr lang="en-US" dirty="0" smtClean="0"/>
              <a:t>____________ of </a:t>
            </a:r>
            <a:r>
              <a:rPr lang="en-US" dirty="0" smtClean="0"/>
              <a:t>ride</a:t>
            </a:r>
          </a:p>
          <a:p>
            <a:pPr eaLnBrk="1" hangingPunct="1"/>
            <a:r>
              <a:rPr lang="en-US" dirty="0" smtClean="0"/>
              <a:t>______________ </a:t>
            </a:r>
            <a:r>
              <a:rPr lang="en-US" dirty="0" smtClean="0"/>
              <a:t>only used to get riders to top of first hill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Looped Rollercoasters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1800" smtClean="0">
                <a:hlinkClick r:id="rId3"/>
              </a:rPr>
              <a:t>http://www.funderstanding.com/k12/coaster/</a:t>
            </a:r>
            <a:endParaRPr lang="en-US" sz="1800" smtClean="0"/>
          </a:p>
          <a:p>
            <a:pPr eaLnBrk="1" hangingPunct="1"/>
            <a:endParaRPr lang="en-US" sz="1800" smtClean="0"/>
          </a:p>
        </p:txBody>
      </p:sp>
      <p:pic>
        <p:nvPicPr>
          <p:cNvPr id="35844" name="Picture 11"/>
          <p:cNvPicPr>
            <a:picLocks noChangeAspect="1" noChangeArrowheads="1"/>
          </p:cNvPicPr>
          <p:nvPr/>
        </p:nvPicPr>
        <p:blipFill>
          <a:blip r:embed="rId4"/>
          <a:srcRect l="23438" t="30592" r="25781" b="18733"/>
          <a:stretch>
            <a:fillRect/>
          </a:stretch>
        </p:blipFill>
        <p:spPr bwMode="auto">
          <a:xfrm>
            <a:off x="1219200" y="2514600"/>
            <a:ext cx="5791200" cy="4187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8153400" cy="4495800"/>
          </a:xfrm>
        </p:spPr>
        <p:txBody>
          <a:bodyPr/>
          <a:lstStyle/>
          <a:p>
            <a:pPr marL="609600" indent="-609600" eaLnBrk="1" hangingPunct="1"/>
            <a:r>
              <a:rPr lang="en-US" dirty="0" smtClean="0"/>
              <a:t>Work transfers </a:t>
            </a:r>
            <a:r>
              <a:rPr lang="en-US" dirty="0" smtClean="0"/>
              <a:t>____________ from </a:t>
            </a:r>
            <a:r>
              <a:rPr lang="en-US" dirty="0" smtClean="0"/>
              <a:t>one form to another</a:t>
            </a:r>
          </a:p>
          <a:p>
            <a:pPr marL="609600" indent="-609600" eaLnBrk="1" hangingPunct="1"/>
            <a:r>
              <a:rPr lang="en-US" dirty="0" smtClean="0"/>
              <a:t>Three criteria for work to be done in a physics sense:</a:t>
            </a:r>
          </a:p>
          <a:p>
            <a:pPr marL="990600" lvl="1" indent="-541338" eaLnBrk="1" hangingPunct="1">
              <a:buFont typeface="Wingdings" pitchFamily="2" charset="2"/>
              <a:buAutoNum type="arabicPeriod"/>
            </a:pPr>
            <a:r>
              <a:rPr lang="en-US" dirty="0" smtClean="0"/>
              <a:t>_____________ </a:t>
            </a:r>
            <a:r>
              <a:rPr lang="en-US" dirty="0" smtClean="0"/>
              <a:t>must be applied, </a:t>
            </a:r>
          </a:p>
          <a:p>
            <a:pPr marL="990600" lvl="1" indent="-541338" eaLnBrk="1" hangingPunct="1">
              <a:buFont typeface="Wingdings" pitchFamily="2" charset="2"/>
              <a:buAutoNum type="arabicPeriod"/>
            </a:pPr>
            <a:r>
              <a:rPr lang="en-US" dirty="0" smtClean="0"/>
              <a:t>Object must </a:t>
            </a:r>
            <a:r>
              <a:rPr lang="en-US" dirty="0" smtClean="0"/>
              <a:t>_____________</a:t>
            </a:r>
            <a:endParaRPr lang="en-US" dirty="0" smtClean="0"/>
          </a:p>
          <a:p>
            <a:pPr marL="990600" lvl="1" indent="-541338" eaLnBrk="1" hangingPunct="1">
              <a:buFont typeface="Wingdings" pitchFamily="2" charset="2"/>
              <a:buAutoNum type="arabicPeriod"/>
            </a:pPr>
            <a:r>
              <a:rPr lang="en-US" dirty="0" smtClean="0"/>
              <a:t>Object’s movement, or some part of it, must be in the </a:t>
            </a:r>
            <a:r>
              <a:rPr lang="en-US" dirty="0" smtClean="0"/>
              <a:t>________________ of </a:t>
            </a:r>
            <a:r>
              <a:rPr lang="en-US" dirty="0" smtClean="0"/>
              <a:t>the force.</a:t>
            </a:r>
          </a:p>
          <a:p>
            <a:pPr marL="609600" indent="-609600" eaLnBrk="1" hangingPunct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09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PQuestion"/>
          <p:cNvSpPr>
            <a:spLocks noGrp="1" noChangeArrowheads="1"/>
          </p:cNvSpPr>
          <p:nvPr>
            <p:ph type="title"/>
          </p:nvPr>
        </p:nvSpPr>
        <p:spPr>
          <a:xfrm>
            <a:off x="457200" y="454025"/>
            <a:ext cx="8229600" cy="1371600"/>
          </a:xfrm>
        </p:spPr>
        <p:txBody>
          <a:bodyPr/>
          <a:lstStyle/>
          <a:p>
            <a:pPr eaLnBrk="1" hangingPunct="1"/>
            <a:r>
              <a:rPr lang="en-US" sz="3200" smtClean="0"/>
              <a:t>In which situation is more work done against gravity?</a:t>
            </a:r>
            <a:r>
              <a:rPr lang="en-US" sz="32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477" name="TPAnswers" hidden="1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57200" y="1600200"/>
            <a:ext cx="4114800" cy="5006975"/>
          </a:xfrm>
        </p:spPr>
        <p:txBody>
          <a:bodyPr tIns="127000" bIns="127000"/>
          <a:lstStyle/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mtClean="0"/>
              <a:t>Climbing stairs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mtClean="0"/>
              <a:t>Climbing rope  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mtClean="0"/>
              <a:t>Pushing box up incline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mtClean="0"/>
              <a:t>All are the same</a:t>
            </a:r>
          </a:p>
        </p:txBody>
      </p:sp>
      <p:pic>
        <p:nvPicPr>
          <p:cNvPr id="19459" name="PSPic" descr="imag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738" y="2693988"/>
            <a:ext cx="170656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PSText"/>
          <p:cNvSpPr txBox="1">
            <a:spLocks noChangeArrowheads="1"/>
          </p:cNvSpPr>
          <p:nvPr/>
        </p:nvSpPr>
        <p:spPr bwMode="auto">
          <a:xfrm>
            <a:off x="820738" y="2209800"/>
            <a:ext cx="704850" cy="484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A.</a:t>
            </a:r>
          </a:p>
        </p:txBody>
      </p:sp>
      <p:pic>
        <p:nvPicPr>
          <p:cNvPr id="19461" name="PSPic" descr="image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6488" y="2033588"/>
            <a:ext cx="1582737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PSText"/>
          <p:cNvSpPr txBox="1">
            <a:spLocks noChangeArrowheads="1"/>
          </p:cNvSpPr>
          <p:nvPr/>
        </p:nvSpPr>
        <p:spPr bwMode="auto">
          <a:xfrm>
            <a:off x="3646488" y="1652588"/>
            <a:ext cx="635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B.</a:t>
            </a:r>
          </a:p>
        </p:txBody>
      </p:sp>
      <p:pic>
        <p:nvPicPr>
          <p:cNvPr id="19463" name="PSPic" descr="image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4500" y="3810000"/>
            <a:ext cx="20574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PSText"/>
          <p:cNvSpPr txBox="1">
            <a:spLocks noChangeArrowheads="1"/>
          </p:cNvSpPr>
          <p:nvPr/>
        </p:nvSpPr>
        <p:spPr bwMode="auto">
          <a:xfrm>
            <a:off x="5524500" y="3429000"/>
            <a:ext cx="635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C.</a:t>
            </a:r>
          </a:p>
        </p:txBody>
      </p:sp>
      <p:pic>
        <p:nvPicPr>
          <p:cNvPr id="19465" name="PSPic" descr="imag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5943600"/>
            <a:ext cx="3276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PSText"/>
          <p:cNvSpPr txBox="1">
            <a:spLocks noChangeArrowheads="1"/>
          </p:cNvSpPr>
          <p:nvPr/>
        </p:nvSpPr>
        <p:spPr bwMode="auto">
          <a:xfrm>
            <a:off x="2743200" y="5562600"/>
            <a:ext cx="635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D.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105400" y="2667000"/>
            <a:ext cx="1600200" cy="1371600"/>
            <a:chOff x="3552" y="1296"/>
            <a:chExt cx="1008" cy="864"/>
          </a:xfrm>
        </p:grpSpPr>
        <p:sp>
          <p:nvSpPr>
            <p:cNvPr id="19482" name="AutoShape 46"/>
            <p:cNvSpPr>
              <a:spLocks/>
            </p:cNvSpPr>
            <p:nvPr/>
          </p:nvSpPr>
          <p:spPr bwMode="auto">
            <a:xfrm>
              <a:off x="3552" y="1296"/>
              <a:ext cx="192" cy="864"/>
            </a:xfrm>
            <a:prstGeom prst="rightBrace">
              <a:avLst>
                <a:gd name="adj1" fmla="val 37500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83" name="Text Box 47"/>
            <p:cNvSpPr txBox="1">
              <a:spLocks noChangeArrowheads="1"/>
            </p:cNvSpPr>
            <p:nvPr/>
          </p:nvSpPr>
          <p:spPr bwMode="auto">
            <a:xfrm>
              <a:off x="3792" y="1584"/>
              <a:ext cx="76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CC0000"/>
                  </a:solidFill>
                </a:rPr>
                <a:t>h = 5 m</a:t>
              </a: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7543800" y="4495800"/>
            <a:ext cx="1600200" cy="1219200"/>
            <a:chOff x="4752" y="2832"/>
            <a:chExt cx="1008" cy="768"/>
          </a:xfrm>
        </p:grpSpPr>
        <p:sp>
          <p:nvSpPr>
            <p:cNvPr id="19480" name="AutoShape 49"/>
            <p:cNvSpPr>
              <a:spLocks/>
            </p:cNvSpPr>
            <p:nvPr/>
          </p:nvSpPr>
          <p:spPr bwMode="auto">
            <a:xfrm>
              <a:off x="4752" y="2832"/>
              <a:ext cx="240" cy="768"/>
            </a:xfrm>
            <a:prstGeom prst="rightBrace">
              <a:avLst>
                <a:gd name="adj1" fmla="val 26667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81" name="Text Box 50"/>
            <p:cNvSpPr txBox="1">
              <a:spLocks noChangeArrowheads="1"/>
            </p:cNvSpPr>
            <p:nvPr/>
          </p:nvSpPr>
          <p:spPr bwMode="auto">
            <a:xfrm>
              <a:off x="4992" y="3120"/>
              <a:ext cx="76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CC0000"/>
                  </a:solidFill>
                </a:rPr>
                <a:t>h = 5 m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743200" y="4419600"/>
            <a:ext cx="1600200" cy="1371600"/>
            <a:chOff x="3552" y="1296"/>
            <a:chExt cx="1008" cy="864"/>
          </a:xfrm>
        </p:grpSpPr>
        <p:sp>
          <p:nvSpPr>
            <p:cNvPr id="19478" name="AutoShape 52"/>
            <p:cNvSpPr>
              <a:spLocks/>
            </p:cNvSpPr>
            <p:nvPr/>
          </p:nvSpPr>
          <p:spPr bwMode="auto">
            <a:xfrm>
              <a:off x="3552" y="1296"/>
              <a:ext cx="192" cy="864"/>
            </a:xfrm>
            <a:prstGeom prst="rightBrace">
              <a:avLst>
                <a:gd name="adj1" fmla="val 37500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79" name="Text Box 53"/>
            <p:cNvSpPr txBox="1">
              <a:spLocks noChangeArrowheads="1"/>
            </p:cNvSpPr>
            <p:nvPr/>
          </p:nvSpPr>
          <p:spPr bwMode="auto">
            <a:xfrm>
              <a:off x="3792" y="1584"/>
              <a:ext cx="76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CC0000"/>
                  </a:solidFill>
                </a:rPr>
                <a:t>h = 5 m</a:t>
              </a:r>
            </a:p>
          </p:txBody>
        </p:sp>
      </p:grpSp>
      <p:sp>
        <p:nvSpPr>
          <p:cNvPr id="19470" name="Text Box 56"/>
          <p:cNvSpPr txBox="1">
            <a:spLocks noChangeArrowheads="1"/>
          </p:cNvSpPr>
          <p:nvPr/>
        </p:nvSpPr>
        <p:spPr bwMode="auto">
          <a:xfrm>
            <a:off x="2590800" y="1524000"/>
            <a:ext cx="152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t = 8 s</a:t>
            </a:r>
          </a:p>
          <a:p>
            <a:r>
              <a:rPr lang="en-US" sz="2000" dirty="0" err="1" smtClean="0">
                <a:solidFill>
                  <a:srgbClr val="006600"/>
                </a:solidFill>
              </a:rPr>
              <a:t>Fg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>
                <a:solidFill>
                  <a:srgbClr val="006600"/>
                </a:solidFill>
              </a:rPr>
              <a:t>= 600 N</a:t>
            </a:r>
          </a:p>
        </p:txBody>
      </p:sp>
      <p:sp>
        <p:nvSpPr>
          <p:cNvPr id="19471" name="Text Box 57"/>
          <p:cNvSpPr txBox="1">
            <a:spLocks noChangeArrowheads="1"/>
          </p:cNvSpPr>
          <p:nvPr/>
        </p:nvSpPr>
        <p:spPr bwMode="auto">
          <a:xfrm>
            <a:off x="381000" y="2895600"/>
            <a:ext cx="152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t = 4</a:t>
            </a:r>
          </a:p>
          <a:p>
            <a:r>
              <a:rPr lang="en-US" sz="2000" dirty="0" err="1" smtClean="0">
                <a:solidFill>
                  <a:srgbClr val="006600"/>
                </a:solidFill>
              </a:rPr>
              <a:t>Fg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>
                <a:solidFill>
                  <a:srgbClr val="006600"/>
                </a:solidFill>
              </a:rPr>
              <a:t>= 700 N</a:t>
            </a:r>
          </a:p>
        </p:txBody>
      </p:sp>
      <p:sp>
        <p:nvSpPr>
          <p:cNvPr id="19472" name="Text Box 58"/>
          <p:cNvSpPr txBox="1">
            <a:spLocks noChangeArrowheads="1"/>
          </p:cNvSpPr>
          <p:nvPr/>
        </p:nvSpPr>
        <p:spPr bwMode="auto">
          <a:xfrm>
            <a:off x="7543800" y="3962400"/>
            <a:ext cx="1600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t = 5 s</a:t>
            </a:r>
          </a:p>
          <a:p>
            <a:r>
              <a:rPr lang="en-US" sz="2000" dirty="0" err="1" smtClean="0">
                <a:solidFill>
                  <a:srgbClr val="006600"/>
                </a:solidFill>
              </a:rPr>
              <a:t>Fg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>
                <a:solidFill>
                  <a:srgbClr val="006600"/>
                </a:solidFill>
              </a:rPr>
              <a:t>= 400 N</a:t>
            </a:r>
          </a:p>
        </p:txBody>
      </p:sp>
      <p:sp>
        <p:nvSpPr>
          <p:cNvPr id="19473" name="AutoShape 60"/>
          <p:cNvSpPr>
            <a:spLocks/>
          </p:cNvSpPr>
          <p:nvPr/>
        </p:nvSpPr>
        <p:spPr bwMode="auto">
          <a:xfrm rot="-5400000">
            <a:off x="1638300" y="5143500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19474" name="Text Box 61"/>
          <p:cNvSpPr txBox="1">
            <a:spLocks noChangeArrowheads="1"/>
          </p:cNvSpPr>
          <p:nvPr/>
        </p:nvSpPr>
        <p:spPr bwMode="auto">
          <a:xfrm>
            <a:off x="1295400" y="6172200"/>
            <a:ext cx="1143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</a:rPr>
              <a:t>d = 4 m</a:t>
            </a:r>
          </a:p>
        </p:txBody>
      </p:sp>
      <p:sp>
        <p:nvSpPr>
          <p:cNvPr id="19475" name="AutoShape 62"/>
          <p:cNvSpPr>
            <a:spLocks/>
          </p:cNvSpPr>
          <p:nvPr/>
        </p:nvSpPr>
        <p:spPr bwMode="auto">
          <a:xfrm rot="-5400000">
            <a:off x="6438900" y="5067300"/>
            <a:ext cx="381000" cy="1828800"/>
          </a:xfrm>
          <a:prstGeom prst="leftBrace">
            <a:avLst>
              <a:gd name="adj1" fmla="val 40000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19476" name="Text Box 63"/>
          <p:cNvSpPr txBox="1">
            <a:spLocks noChangeArrowheads="1"/>
          </p:cNvSpPr>
          <p:nvPr/>
        </p:nvSpPr>
        <p:spPr bwMode="auto">
          <a:xfrm>
            <a:off x="6324600" y="6248400"/>
            <a:ext cx="1066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</a:rPr>
              <a:t>d = 6 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423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PQuestion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158038" cy="1412875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In which situation is more power generated?</a:t>
            </a:r>
            <a:r>
              <a:rPr lang="en-US" sz="28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525" name="TPAnswers" hidden="1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57200" y="1600200"/>
            <a:ext cx="4114800" cy="5006975"/>
          </a:xfrm>
        </p:spPr>
        <p:txBody>
          <a:bodyPr tIns="127000" bIns="127000"/>
          <a:lstStyle/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mtClean="0"/>
              <a:t>Climbing stairs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mtClean="0"/>
              <a:t>Climbing rope  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mtClean="0"/>
              <a:t>Pushing box up incline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mtClean="0"/>
              <a:t>All are the same</a:t>
            </a:r>
          </a:p>
        </p:txBody>
      </p:sp>
      <p:pic>
        <p:nvPicPr>
          <p:cNvPr id="21507" name="PSPic" descr="imag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738" y="2693988"/>
            <a:ext cx="170656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PSText"/>
          <p:cNvSpPr txBox="1">
            <a:spLocks noChangeArrowheads="1"/>
          </p:cNvSpPr>
          <p:nvPr/>
        </p:nvSpPr>
        <p:spPr bwMode="auto">
          <a:xfrm>
            <a:off x="820738" y="2209800"/>
            <a:ext cx="704850" cy="484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A.</a:t>
            </a:r>
          </a:p>
        </p:txBody>
      </p:sp>
      <p:pic>
        <p:nvPicPr>
          <p:cNvPr id="21509" name="PSPic" descr="image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6488" y="2033588"/>
            <a:ext cx="1582737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PSText"/>
          <p:cNvSpPr txBox="1">
            <a:spLocks noChangeArrowheads="1"/>
          </p:cNvSpPr>
          <p:nvPr/>
        </p:nvSpPr>
        <p:spPr bwMode="auto">
          <a:xfrm>
            <a:off x="3646488" y="1652588"/>
            <a:ext cx="635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B.</a:t>
            </a:r>
          </a:p>
        </p:txBody>
      </p:sp>
      <p:pic>
        <p:nvPicPr>
          <p:cNvPr id="21511" name="PSPic" descr="image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4500" y="3810000"/>
            <a:ext cx="20574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PSText"/>
          <p:cNvSpPr txBox="1">
            <a:spLocks noChangeArrowheads="1"/>
          </p:cNvSpPr>
          <p:nvPr/>
        </p:nvSpPr>
        <p:spPr bwMode="auto">
          <a:xfrm>
            <a:off x="5524500" y="3429000"/>
            <a:ext cx="635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C.</a:t>
            </a:r>
          </a:p>
        </p:txBody>
      </p:sp>
      <p:pic>
        <p:nvPicPr>
          <p:cNvPr id="21513" name="PSPic" descr="imag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5943600"/>
            <a:ext cx="3276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PSText"/>
          <p:cNvSpPr txBox="1">
            <a:spLocks noChangeArrowheads="1"/>
          </p:cNvSpPr>
          <p:nvPr/>
        </p:nvSpPr>
        <p:spPr bwMode="auto">
          <a:xfrm>
            <a:off x="2743200" y="5562600"/>
            <a:ext cx="635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D.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105400" y="2667000"/>
            <a:ext cx="1600200" cy="1371600"/>
            <a:chOff x="3552" y="1296"/>
            <a:chExt cx="1008" cy="864"/>
          </a:xfrm>
        </p:grpSpPr>
        <p:sp>
          <p:nvSpPr>
            <p:cNvPr id="21530" name="AutoShape 24"/>
            <p:cNvSpPr>
              <a:spLocks/>
            </p:cNvSpPr>
            <p:nvPr/>
          </p:nvSpPr>
          <p:spPr bwMode="auto">
            <a:xfrm>
              <a:off x="3552" y="1296"/>
              <a:ext cx="192" cy="864"/>
            </a:xfrm>
            <a:prstGeom prst="rightBrace">
              <a:avLst>
                <a:gd name="adj1" fmla="val 37500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1531" name="Text Box 25"/>
            <p:cNvSpPr txBox="1">
              <a:spLocks noChangeArrowheads="1"/>
            </p:cNvSpPr>
            <p:nvPr/>
          </p:nvSpPr>
          <p:spPr bwMode="auto">
            <a:xfrm>
              <a:off x="3792" y="1584"/>
              <a:ext cx="76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CC0000"/>
                  </a:solidFill>
                </a:rPr>
                <a:t>h = 5 m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7543800" y="4495800"/>
            <a:ext cx="1600200" cy="1219200"/>
            <a:chOff x="4752" y="2832"/>
            <a:chExt cx="1008" cy="768"/>
          </a:xfrm>
        </p:grpSpPr>
        <p:sp>
          <p:nvSpPr>
            <p:cNvPr id="21528" name="AutoShape 27"/>
            <p:cNvSpPr>
              <a:spLocks/>
            </p:cNvSpPr>
            <p:nvPr/>
          </p:nvSpPr>
          <p:spPr bwMode="auto">
            <a:xfrm>
              <a:off x="4752" y="2832"/>
              <a:ext cx="240" cy="768"/>
            </a:xfrm>
            <a:prstGeom prst="rightBrace">
              <a:avLst>
                <a:gd name="adj1" fmla="val 26667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1529" name="Text Box 28"/>
            <p:cNvSpPr txBox="1">
              <a:spLocks noChangeArrowheads="1"/>
            </p:cNvSpPr>
            <p:nvPr/>
          </p:nvSpPr>
          <p:spPr bwMode="auto">
            <a:xfrm>
              <a:off x="4992" y="3120"/>
              <a:ext cx="76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CC0000"/>
                  </a:solidFill>
                </a:rPr>
                <a:t>h = 5 m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743200" y="4419600"/>
            <a:ext cx="1600200" cy="1371600"/>
            <a:chOff x="3552" y="1296"/>
            <a:chExt cx="1008" cy="864"/>
          </a:xfrm>
        </p:grpSpPr>
        <p:sp>
          <p:nvSpPr>
            <p:cNvPr id="21526" name="AutoShape 30"/>
            <p:cNvSpPr>
              <a:spLocks/>
            </p:cNvSpPr>
            <p:nvPr/>
          </p:nvSpPr>
          <p:spPr bwMode="auto">
            <a:xfrm>
              <a:off x="3552" y="1296"/>
              <a:ext cx="192" cy="864"/>
            </a:xfrm>
            <a:prstGeom prst="rightBrace">
              <a:avLst>
                <a:gd name="adj1" fmla="val 37500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1527" name="Text Box 31"/>
            <p:cNvSpPr txBox="1">
              <a:spLocks noChangeArrowheads="1"/>
            </p:cNvSpPr>
            <p:nvPr/>
          </p:nvSpPr>
          <p:spPr bwMode="auto">
            <a:xfrm>
              <a:off x="3792" y="1584"/>
              <a:ext cx="76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CC0000"/>
                  </a:solidFill>
                </a:rPr>
                <a:t>h = 5 m</a:t>
              </a:r>
            </a:p>
          </p:txBody>
        </p:sp>
      </p:grpSp>
      <p:sp>
        <p:nvSpPr>
          <p:cNvPr id="21518" name="Text Box 33"/>
          <p:cNvSpPr txBox="1">
            <a:spLocks noChangeArrowheads="1"/>
          </p:cNvSpPr>
          <p:nvPr/>
        </p:nvSpPr>
        <p:spPr bwMode="auto">
          <a:xfrm>
            <a:off x="2590800" y="1524000"/>
            <a:ext cx="152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t = 8 s</a:t>
            </a:r>
          </a:p>
          <a:p>
            <a:r>
              <a:rPr lang="en-US" sz="2000" dirty="0" err="1" smtClean="0">
                <a:solidFill>
                  <a:srgbClr val="006600"/>
                </a:solidFill>
              </a:rPr>
              <a:t>Fg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>
                <a:solidFill>
                  <a:srgbClr val="006600"/>
                </a:solidFill>
              </a:rPr>
              <a:t>= 600 N</a:t>
            </a:r>
          </a:p>
        </p:txBody>
      </p:sp>
      <p:sp>
        <p:nvSpPr>
          <p:cNvPr id="21519" name="Text Box 34"/>
          <p:cNvSpPr txBox="1">
            <a:spLocks noChangeArrowheads="1"/>
          </p:cNvSpPr>
          <p:nvPr/>
        </p:nvSpPr>
        <p:spPr bwMode="auto">
          <a:xfrm>
            <a:off x="533400" y="2895600"/>
            <a:ext cx="152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t = 4</a:t>
            </a:r>
          </a:p>
          <a:p>
            <a:r>
              <a:rPr lang="en-US" sz="2000" dirty="0" err="1" smtClean="0">
                <a:solidFill>
                  <a:srgbClr val="006600"/>
                </a:solidFill>
              </a:rPr>
              <a:t>Fg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>
                <a:solidFill>
                  <a:srgbClr val="006600"/>
                </a:solidFill>
              </a:rPr>
              <a:t>= 700 N</a:t>
            </a:r>
          </a:p>
        </p:txBody>
      </p:sp>
      <p:sp>
        <p:nvSpPr>
          <p:cNvPr id="21520" name="Text Box 35"/>
          <p:cNvSpPr txBox="1">
            <a:spLocks noChangeArrowheads="1"/>
          </p:cNvSpPr>
          <p:nvPr/>
        </p:nvSpPr>
        <p:spPr bwMode="auto">
          <a:xfrm>
            <a:off x="7543800" y="3962400"/>
            <a:ext cx="1600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t = 2 s</a:t>
            </a:r>
          </a:p>
          <a:p>
            <a:r>
              <a:rPr lang="en-US" sz="2000" dirty="0" err="1" smtClean="0">
                <a:solidFill>
                  <a:srgbClr val="006600"/>
                </a:solidFill>
              </a:rPr>
              <a:t>Fg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>
                <a:solidFill>
                  <a:srgbClr val="006600"/>
                </a:solidFill>
              </a:rPr>
              <a:t>= 400 N</a:t>
            </a:r>
          </a:p>
        </p:txBody>
      </p:sp>
      <p:sp>
        <p:nvSpPr>
          <p:cNvPr id="21521" name="AutoShape 36"/>
          <p:cNvSpPr>
            <a:spLocks/>
          </p:cNvSpPr>
          <p:nvPr/>
        </p:nvSpPr>
        <p:spPr bwMode="auto">
          <a:xfrm rot="-5400000">
            <a:off x="1638300" y="5143500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21522" name="Text Box 37"/>
          <p:cNvSpPr txBox="1">
            <a:spLocks noChangeArrowheads="1"/>
          </p:cNvSpPr>
          <p:nvPr/>
        </p:nvSpPr>
        <p:spPr bwMode="auto">
          <a:xfrm>
            <a:off x="1295400" y="6172200"/>
            <a:ext cx="1143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</a:rPr>
              <a:t>d = 4 m</a:t>
            </a:r>
          </a:p>
        </p:txBody>
      </p:sp>
      <p:sp>
        <p:nvSpPr>
          <p:cNvPr id="21523" name="AutoShape 38"/>
          <p:cNvSpPr>
            <a:spLocks/>
          </p:cNvSpPr>
          <p:nvPr/>
        </p:nvSpPr>
        <p:spPr bwMode="auto">
          <a:xfrm rot="-5400000">
            <a:off x="6438900" y="5067300"/>
            <a:ext cx="381000" cy="1828800"/>
          </a:xfrm>
          <a:prstGeom prst="leftBrace">
            <a:avLst>
              <a:gd name="adj1" fmla="val 40000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21524" name="Text Box 39"/>
          <p:cNvSpPr txBox="1">
            <a:spLocks noChangeArrowheads="1"/>
          </p:cNvSpPr>
          <p:nvPr/>
        </p:nvSpPr>
        <p:spPr bwMode="auto">
          <a:xfrm>
            <a:off x="6324600" y="6248400"/>
            <a:ext cx="1066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</a:rPr>
              <a:t>d = 6 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11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Energy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524000"/>
            <a:ext cx="85344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The measure of a system’s capacity </a:t>
            </a:r>
            <a:br>
              <a:rPr lang="en-US" dirty="0" smtClean="0"/>
            </a:br>
            <a:r>
              <a:rPr lang="en-US" dirty="0" smtClean="0"/>
              <a:t>to do </a:t>
            </a:r>
            <a:r>
              <a:rPr lang="en-US" dirty="0" smtClean="0"/>
              <a:t>_____________</a:t>
            </a:r>
            <a:endParaRPr lang="en-US" dirty="0" smtClean="0"/>
          </a:p>
          <a:p>
            <a:pPr eaLnBrk="1" hangingPunct="1"/>
            <a:r>
              <a:rPr lang="en-US" dirty="0" smtClean="0"/>
              <a:t>Two types of </a:t>
            </a:r>
            <a:r>
              <a:rPr lang="en-US" dirty="0" smtClean="0">
                <a:solidFill>
                  <a:srgbClr val="CC0000"/>
                </a:solidFill>
              </a:rPr>
              <a:t>_____________________</a:t>
            </a:r>
            <a:r>
              <a:rPr lang="en-US" dirty="0" smtClean="0"/>
              <a:t> </a:t>
            </a:r>
            <a:r>
              <a:rPr lang="en-US" dirty="0" smtClean="0"/>
              <a:t>energy</a:t>
            </a:r>
          </a:p>
          <a:p>
            <a:pPr lvl="1" eaLnBrk="1" hangingPunct="1"/>
            <a:r>
              <a:rPr lang="en-US" dirty="0" smtClean="0"/>
              <a:t>Kinetic Energy</a:t>
            </a:r>
          </a:p>
          <a:p>
            <a:pPr lvl="2" eaLnBrk="1" hangingPunct="1"/>
            <a:r>
              <a:rPr lang="en-US" dirty="0" smtClean="0"/>
              <a:t>Energy of </a:t>
            </a:r>
            <a:r>
              <a:rPr lang="en-US" dirty="0" smtClean="0"/>
              <a:t>___________</a:t>
            </a:r>
            <a:endParaRPr lang="en-US" dirty="0" smtClean="0"/>
          </a:p>
          <a:p>
            <a:pPr lvl="2" eaLnBrk="1" hangingPunct="1"/>
            <a:r>
              <a:rPr lang="en-US" dirty="0" smtClean="0"/>
              <a:t>KE </a:t>
            </a:r>
            <a:r>
              <a:rPr lang="en-US" dirty="0" smtClean="0"/>
              <a:t>=</a:t>
            </a:r>
            <a:endParaRPr lang="en-US" dirty="0" smtClean="0"/>
          </a:p>
          <a:p>
            <a:pPr lvl="1" eaLnBrk="1" hangingPunct="1"/>
            <a:r>
              <a:rPr lang="en-US" dirty="0" smtClean="0"/>
              <a:t>Gravitational Potential Energy</a:t>
            </a:r>
          </a:p>
          <a:p>
            <a:pPr lvl="2" eaLnBrk="1" hangingPunct="1"/>
            <a:r>
              <a:rPr lang="en-US" dirty="0" smtClean="0"/>
              <a:t>Energy due to an object’s </a:t>
            </a:r>
            <a:r>
              <a:rPr lang="en-US" dirty="0" smtClean="0"/>
              <a:t>___________________</a:t>
            </a:r>
            <a:endParaRPr lang="en-US" dirty="0" smtClean="0"/>
          </a:p>
          <a:p>
            <a:pPr lvl="2" eaLnBrk="1" hangingPunct="1"/>
            <a:r>
              <a:rPr lang="en-US" dirty="0" smtClean="0"/>
              <a:t>PE = </a:t>
            </a:r>
            <a:endParaRPr lang="en-US" dirty="0" smtClean="0"/>
          </a:p>
          <a:p>
            <a:pPr lvl="2" eaLnBrk="1" hangingPunct="1"/>
            <a:r>
              <a:rPr lang="en-US" dirty="0" smtClean="0"/>
              <a:t>Units </a:t>
            </a:r>
            <a:r>
              <a:rPr lang="en-US" dirty="0" smtClean="0"/>
              <a:t>of energy are </a:t>
            </a:r>
            <a:r>
              <a:rPr lang="en-US" dirty="0" err="1" smtClean="0"/>
              <a:t>N</a:t>
            </a:r>
            <a:r>
              <a:rPr lang="en-US" baseline="30000" dirty="0" err="1" smtClean="0"/>
              <a:t>.</a:t>
            </a:r>
            <a:r>
              <a:rPr lang="en-US" dirty="0" err="1" smtClean="0"/>
              <a:t>m</a:t>
            </a:r>
            <a:r>
              <a:rPr lang="en-US" dirty="0" smtClean="0"/>
              <a:t> = Joules (J)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743200" y="3352800"/>
            <a:ext cx="3352800" cy="646113"/>
            <a:chOff x="3505200" y="3810028"/>
            <a:chExt cx="3352800" cy="646331"/>
          </a:xfrm>
        </p:grpSpPr>
        <p:cxnSp>
          <p:nvCxnSpPr>
            <p:cNvPr id="22533" name="Straight Arrow Connector 6"/>
            <p:cNvCxnSpPr>
              <a:cxnSpLocks noChangeShapeType="1"/>
            </p:cNvCxnSpPr>
            <p:nvPr/>
          </p:nvCxnSpPr>
          <p:spPr bwMode="auto">
            <a:xfrm rot="10800000" flipV="1">
              <a:off x="3505200" y="4038600"/>
              <a:ext cx="990600" cy="228600"/>
            </a:xfrm>
            <a:prstGeom prst="straightConnector1">
              <a:avLst/>
            </a:prstGeom>
            <a:noFill/>
            <a:ln w="15875" algn="ctr">
              <a:solidFill>
                <a:srgbClr val="0000CC"/>
              </a:solidFill>
              <a:round/>
              <a:headEnd/>
              <a:tailEnd type="arrow" w="med" len="med"/>
            </a:ln>
          </p:spPr>
        </p:cxnSp>
        <p:sp>
          <p:nvSpPr>
            <p:cNvPr id="22534" name="TextBox 7"/>
            <p:cNvSpPr txBox="1">
              <a:spLocks noChangeArrowheads="1"/>
            </p:cNvSpPr>
            <p:nvPr/>
          </p:nvSpPr>
          <p:spPr bwMode="auto">
            <a:xfrm>
              <a:off x="4343400" y="3810028"/>
              <a:ext cx="2514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/>
                <a:t>Note the effect of velocity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158038" cy="1412875"/>
          </a:xfrm>
        </p:spPr>
        <p:txBody>
          <a:bodyPr/>
          <a:lstStyle/>
          <a:p>
            <a:pPr eaLnBrk="1" hangingPunct="1"/>
            <a:r>
              <a:rPr lang="en-US" sz="3200" smtClean="0"/>
              <a:t>A few notes about gravitational PE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49325" y="1981200"/>
            <a:ext cx="7661275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PE is always defined </a:t>
            </a:r>
            <a:r>
              <a:rPr lang="en-US" sz="2400" dirty="0" smtClean="0"/>
              <a:t>__________________________which </a:t>
            </a:r>
            <a:r>
              <a:rPr lang="en-US" sz="2400" dirty="0" smtClean="0"/>
              <a:t>must be defined in each problem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It is possible for PE to </a:t>
            </a:r>
            <a:r>
              <a:rPr lang="en-US" sz="2400" dirty="0" smtClean="0"/>
              <a:t>be__________ or ________ depending </a:t>
            </a:r>
            <a:r>
              <a:rPr lang="en-US" sz="2400" dirty="0" smtClean="0"/>
              <a:t>on whether the object is above or below the defined zero point.</a:t>
            </a:r>
          </a:p>
        </p:txBody>
      </p:sp>
      <p:pic>
        <p:nvPicPr>
          <p:cNvPr id="23556" name="Picture 4" descr="MCj039674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505200"/>
            <a:ext cx="1643063" cy="18430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3429000" y="2743200"/>
            <a:ext cx="5105400" cy="2465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Does the student sitting in the desk have PE?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It depends…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CC0000"/>
                </a:solidFill>
              </a:rPr>
              <a:t>  Relative to the ground…yes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CC0000"/>
                </a:solidFill>
              </a:rPr>
              <a:t>  Relative to the chair…no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PQuestion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In which situation does the object gain more gravitational potential energy (relative to the ground)?</a:t>
            </a:r>
            <a:r>
              <a:rPr lang="en-US" sz="3600" smtClean="0"/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2133600"/>
            <a:ext cx="1706563" cy="3581400"/>
            <a:chOff x="517" y="1392"/>
            <a:chExt cx="1075" cy="2256"/>
          </a:xfrm>
        </p:grpSpPr>
        <p:pic>
          <p:nvPicPr>
            <p:cNvPr id="24605" name="PSPic" descr="image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7" y="1697"/>
              <a:ext cx="1075" cy="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6" name="PSText"/>
            <p:cNvSpPr txBox="1">
              <a:spLocks noChangeArrowheads="1"/>
            </p:cNvSpPr>
            <p:nvPr/>
          </p:nvSpPr>
          <p:spPr bwMode="auto">
            <a:xfrm>
              <a:off x="517" y="1392"/>
              <a:ext cx="444" cy="3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646488" y="1652588"/>
            <a:ext cx="1582737" cy="2767012"/>
            <a:chOff x="2297" y="1041"/>
            <a:chExt cx="997" cy="1743"/>
          </a:xfrm>
        </p:grpSpPr>
        <p:pic>
          <p:nvPicPr>
            <p:cNvPr id="24603" name="PSPic" descr="image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97" y="1281"/>
              <a:ext cx="997" cy="1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4" name="PSText"/>
            <p:cNvSpPr txBox="1">
              <a:spLocks noChangeArrowheads="1"/>
            </p:cNvSpPr>
            <p:nvPr/>
          </p:nvSpPr>
          <p:spPr bwMode="auto">
            <a:xfrm>
              <a:off x="2297" y="1041"/>
              <a:ext cx="400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2.</a:t>
              </a:r>
            </a:p>
          </p:txBody>
        </p:sp>
      </p:grpSp>
      <p:pic>
        <p:nvPicPr>
          <p:cNvPr id="24581" name="PSPic" descr="image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4500" y="3810000"/>
            <a:ext cx="20574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PSText"/>
          <p:cNvSpPr txBox="1">
            <a:spLocks noChangeArrowheads="1"/>
          </p:cNvSpPr>
          <p:nvPr/>
        </p:nvSpPr>
        <p:spPr bwMode="auto">
          <a:xfrm>
            <a:off x="5524500" y="3429000"/>
            <a:ext cx="635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3.</a:t>
            </a:r>
          </a:p>
        </p:txBody>
      </p:sp>
      <p:grpSp>
        <p:nvGrpSpPr>
          <p:cNvPr id="4" name="Picture Choice 1"/>
          <p:cNvGrpSpPr>
            <a:grpSpLocks/>
          </p:cNvGrpSpPr>
          <p:nvPr/>
        </p:nvGrpSpPr>
        <p:grpSpPr bwMode="auto">
          <a:xfrm>
            <a:off x="2552700" y="5562600"/>
            <a:ext cx="3467100" cy="882650"/>
            <a:chOff x="1608" y="3504"/>
            <a:chExt cx="2184" cy="556"/>
          </a:xfrm>
        </p:grpSpPr>
        <p:pic>
          <p:nvPicPr>
            <p:cNvPr id="24600" name="PSPic" descr="image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28" y="3744"/>
              <a:ext cx="206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1" name="PSText"/>
            <p:cNvSpPr txBox="1">
              <a:spLocks noChangeArrowheads="1"/>
            </p:cNvSpPr>
            <p:nvPr/>
          </p:nvSpPr>
          <p:spPr bwMode="auto">
            <a:xfrm>
              <a:off x="1728" y="3504"/>
              <a:ext cx="400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4.</a:t>
              </a:r>
            </a:p>
          </p:txBody>
        </p:sp>
        <p:sp>
          <p:nvSpPr>
            <p:cNvPr id="24602" name="PSArrow"/>
            <p:cNvSpPr>
              <a:spLocks noChangeArrowheads="1"/>
            </p:cNvSpPr>
            <p:nvPr/>
          </p:nvSpPr>
          <p:spPr bwMode="auto">
            <a:xfrm>
              <a:off x="1608" y="3664"/>
              <a:ext cx="120" cy="320"/>
            </a:xfrm>
            <a:prstGeom prst="curvedRightArrow">
              <a:avLst>
                <a:gd name="adj1" fmla="val 53333"/>
                <a:gd name="adj2" fmla="val 106667"/>
                <a:gd name="adj3" fmla="val 3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105400" y="2667000"/>
            <a:ext cx="1600200" cy="1371600"/>
            <a:chOff x="3552" y="1296"/>
            <a:chExt cx="1008" cy="864"/>
          </a:xfrm>
        </p:grpSpPr>
        <p:sp>
          <p:nvSpPr>
            <p:cNvPr id="24598" name="AutoShape 16"/>
            <p:cNvSpPr>
              <a:spLocks/>
            </p:cNvSpPr>
            <p:nvPr/>
          </p:nvSpPr>
          <p:spPr bwMode="auto">
            <a:xfrm>
              <a:off x="3552" y="1296"/>
              <a:ext cx="192" cy="864"/>
            </a:xfrm>
            <a:prstGeom prst="rightBrace">
              <a:avLst>
                <a:gd name="adj1" fmla="val 37500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4599" name="Text Box 17"/>
            <p:cNvSpPr txBox="1">
              <a:spLocks noChangeArrowheads="1"/>
            </p:cNvSpPr>
            <p:nvPr/>
          </p:nvSpPr>
          <p:spPr bwMode="auto">
            <a:xfrm>
              <a:off x="3792" y="1584"/>
              <a:ext cx="76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CC0000"/>
                  </a:solidFill>
                </a:rPr>
                <a:t>h = 5 m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543800" y="4495800"/>
            <a:ext cx="1600200" cy="1219200"/>
            <a:chOff x="4752" y="2832"/>
            <a:chExt cx="1008" cy="768"/>
          </a:xfrm>
        </p:grpSpPr>
        <p:sp>
          <p:nvSpPr>
            <p:cNvPr id="24596" name="AutoShape 19"/>
            <p:cNvSpPr>
              <a:spLocks/>
            </p:cNvSpPr>
            <p:nvPr/>
          </p:nvSpPr>
          <p:spPr bwMode="auto">
            <a:xfrm>
              <a:off x="4752" y="2832"/>
              <a:ext cx="240" cy="768"/>
            </a:xfrm>
            <a:prstGeom prst="rightBrace">
              <a:avLst>
                <a:gd name="adj1" fmla="val 26667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4597" name="Text Box 20"/>
            <p:cNvSpPr txBox="1">
              <a:spLocks noChangeArrowheads="1"/>
            </p:cNvSpPr>
            <p:nvPr/>
          </p:nvSpPr>
          <p:spPr bwMode="auto">
            <a:xfrm>
              <a:off x="4992" y="3120"/>
              <a:ext cx="76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CC0000"/>
                  </a:solidFill>
                </a:rPr>
                <a:t>h = 5 m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2743200" y="4419600"/>
            <a:ext cx="1600200" cy="1371600"/>
            <a:chOff x="3552" y="1296"/>
            <a:chExt cx="1008" cy="864"/>
          </a:xfrm>
        </p:grpSpPr>
        <p:sp>
          <p:nvSpPr>
            <p:cNvPr id="24594" name="AutoShape 22"/>
            <p:cNvSpPr>
              <a:spLocks/>
            </p:cNvSpPr>
            <p:nvPr/>
          </p:nvSpPr>
          <p:spPr bwMode="auto">
            <a:xfrm>
              <a:off x="3552" y="1296"/>
              <a:ext cx="192" cy="864"/>
            </a:xfrm>
            <a:prstGeom prst="rightBrace">
              <a:avLst>
                <a:gd name="adj1" fmla="val 37500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4595" name="Text Box 23"/>
            <p:cNvSpPr txBox="1">
              <a:spLocks noChangeArrowheads="1"/>
            </p:cNvSpPr>
            <p:nvPr/>
          </p:nvSpPr>
          <p:spPr bwMode="auto">
            <a:xfrm>
              <a:off x="3792" y="1584"/>
              <a:ext cx="76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CC0000"/>
                  </a:solidFill>
                </a:rPr>
                <a:t>h = 5 m</a:t>
              </a:r>
            </a:p>
          </p:txBody>
        </p:sp>
      </p:grpSp>
      <p:sp>
        <p:nvSpPr>
          <p:cNvPr id="24587" name="Text Box 24"/>
          <p:cNvSpPr txBox="1">
            <a:spLocks noChangeArrowheads="1"/>
          </p:cNvSpPr>
          <p:nvPr/>
        </p:nvSpPr>
        <p:spPr bwMode="auto">
          <a:xfrm>
            <a:off x="2057400" y="1524000"/>
            <a:ext cx="152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t = 8 s</a:t>
            </a:r>
          </a:p>
          <a:p>
            <a:r>
              <a:rPr lang="en-US" sz="2000" dirty="0" err="1" smtClean="0">
                <a:solidFill>
                  <a:srgbClr val="006600"/>
                </a:solidFill>
              </a:rPr>
              <a:t>Fg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>
                <a:solidFill>
                  <a:srgbClr val="006600"/>
                </a:solidFill>
              </a:rPr>
              <a:t>= 600 N</a:t>
            </a:r>
          </a:p>
        </p:txBody>
      </p:sp>
      <p:sp>
        <p:nvSpPr>
          <p:cNvPr id="24588" name="Text Box 25"/>
          <p:cNvSpPr txBox="1">
            <a:spLocks noChangeArrowheads="1"/>
          </p:cNvSpPr>
          <p:nvPr/>
        </p:nvSpPr>
        <p:spPr bwMode="auto">
          <a:xfrm>
            <a:off x="457200" y="2819400"/>
            <a:ext cx="152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t = 4</a:t>
            </a:r>
          </a:p>
          <a:p>
            <a:r>
              <a:rPr lang="en-US" sz="2000" dirty="0" err="1" smtClean="0">
                <a:solidFill>
                  <a:srgbClr val="006600"/>
                </a:solidFill>
              </a:rPr>
              <a:t>Fg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>
                <a:solidFill>
                  <a:srgbClr val="006600"/>
                </a:solidFill>
              </a:rPr>
              <a:t>= 700 N</a:t>
            </a:r>
          </a:p>
        </p:txBody>
      </p:sp>
      <p:sp>
        <p:nvSpPr>
          <p:cNvPr id="24589" name="Text Box 26"/>
          <p:cNvSpPr txBox="1">
            <a:spLocks noChangeArrowheads="1"/>
          </p:cNvSpPr>
          <p:nvPr/>
        </p:nvSpPr>
        <p:spPr bwMode="auto">
          <a:xfrm>
            <a:off x="7543800" y="3962400"/>
            <a:ext cx="1600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t = 5 s</a:t>
            </a:r>
          </a:p>
          <a:p>
            <a:r>
              <a:rPr lang="en-US" sz="2000" dirty="0" err="1" smtClean="0">
                <a:solidFill>
                  <a:srgbClr val="006600"/>
                </a:solidFill>
              </a:rPr>
              <a:t>Fg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>
                <a:solidFill>
                  <a:srgbClr val="006600"/>
                </a:solidFill>
              </a:rPr>
              <a:t>= 400 N</a:t>
            </a:r>
          </a:p>
        </p:txBody>
      </p:sp>
      <p:sp>
        <p:nvSpPr>
          <p:cNvPr id="24590" name="AutoShape 27"/>
          <p:cNvSpPr>
            <a:spLocks/>
          </p:cNvSpPr>
          <p:nvPr/>
        </p:nvSpPr>
        <p:spPr bwMode="auto">
          <a:xfrm rot="-5400000">
            <a:off x="1638300" y="5143500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24591" name="Text Box 28"/>
          <p:cNvSpPr txBox="1">
            <a:spLocks noChangeArrowheads="1"/>
          </p:cNvSpPr>
          <p:nvPr/>
        </p:nvSpPr>
        <p:spPr bwMode="auto">
          <a:xfrm>
            <a:off x="1295400" y="6172200"/>
            <a:ext cx="1143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</a:rPr>
              <a:t>d = 4 m</a:t>
            </a:r>
          </a:p>
        </p:txBody>
      </p:sp>
      <p:sp>
        <p:nvSpPr>
          <p:cNvPr id="24592" name="AutoShape 29"/>
          <p:cNvSpPr>
            <a:spLocks/>
          </p:cNvSpPr>
          <p:nvPr/>
        </p:nvSpPr>
        <p:spPr bwMode="auto">
          <a:xfrm rot="-5400000">
            <a:off x="6438900" y="5067300"/>
            <a:ext cx="381000" cy="1828800"/>
          </a:xfrm>
          <a:prstGeom prst="leftBrace">
            <a:avLst>
              <a:gd name="adj1" fmla="val 40000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24593" name="Text Box 30"/>
          <p:cNvSpPr txBox="1">
            <a:spLocks noChangeArrowheads="1"/>
          </p:cNvSpPr>
          <p:nvPr/>
        </p:nvSpPr>
        <p:spPr bwMode="auto">
          <a:xfrm>
            <a:off x="6324600" y="6248400"/>
            <a:ext cx="1066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</a:rPr>
              <a:t>d = 6 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PQuestion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1274762"/>
          </a:xfrm>
        </p:spPr>
        <p:txBody>
          <a:bodyPr/>
          <a:lstStyle/>
          <a:p>
            <a:pPr eaLnBrk="1" hangingPunct="1"/>
            <a:r>
              <a:rPr lang="en-US" sz="3200" smtClean="0"/>
              <a:t>Which two objects have the same KE? (within proper sig. figs.)</a:t>
            </a:r>
          </a:p>
        </p:txBody>
      </p:sp>
      <p:sp>
        <p:nvSpPr>
          <p:cNvPr id="25613" name="TPAnswers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304800" y="1600200"/>
            <a:ext cx="381000" cy="4449763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25603" name="Picture 3" descr="j03887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286000"/>
            <a:ext cx="1817688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371600" y="35052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m = 1100 kg</a:t>
            </a:r>
          </a:p>
          <a:p>
            <a:r>
              <a:rPr lang="en-US" sz="1800">
                <a:solidFill>
                  <a:schemeClr val="tx1"/>
                </a:solidFill>
              </a:rPr>
              <a:t>v = 16.1 m/s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410200" y="30480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m = 9100 kg</a:t>
            </a:r>
          </a:p>
          <a:p>
            <a:r>
              <a:rPr lang="en-US" sz="1800">
                <a:solidFill>
                  <a:schemeClr val="tx1"/>
                </a:solidFill>
              </a:rPr>
              <a:t>v = 4.5 m/s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867400" y="59436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m = 36,400 kg</a:t>
            </a:r>
          </a:p>
          <a:p>
            <a:r>
              <a:rPr lang="en-US" sz="1800">
                <a:solidFill>
                  <a:schemeClr val="tx1"/>
                </a:solidFill>
              </a:rPr>
              <a:t>v = 15.0 m/s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33400" y="57150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m = 730 kg</a:t>
            </a:r>
          </a:p>
          <a:p>
            <a:r>
              <a:rPr lang="en-US" sz="1800">
                <a:solidFill>
                  <a:schemeClr val="tx1"/>
                </a:solidFill>
              </a:rPr>
              <a:t>v = 15.9 m/s</a:t>
            </a:r>
          </a:p>
        </p:txBody>
      </p:sp>
      <p:pic>
        <p:nvPicPr>
          <p:cNvPr id="25608" name="Picture 8" descr="j02921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419600"/>
            <a:ext cx="18621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143000" y="1981200"/>
            <a:ext cx="533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993300"/>
                </a:solidFill>
              </a:rPr>
              <a:t>A)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419600" y="2057400"/>
            <a:ext cx="533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993300"/>
                </a:solidFill>
              </a:rPr>
              <a:t>C)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648200" y="4572000"/>
            <a:ext cx="533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993300"/>
                </a:solidFill>
              </a:rPr>
              <a:t>D)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066800" y="5105400"/>
            <a:ext cx="533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993300"/>
                </a:solidFill>
              </a:rPr>
              <a:t>B)</a:t>
            </a:r>
          </a:p>
        </p:txBody>
      </p:sp>
      <p:pic>
        <p:nvPicPr>
          <p:cNvPr id="25614" name="Picture 23" descr="MCj0285560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4572000"/>
            <a:ext cx="30480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24" descr="MCj0311964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1524000"/>
            <a:ext cx="21336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PQuestion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1274762"/>
          </a:xfrm>
        </p:spPr>
        <p:txBody>
          <a:bodyPr/>
          <a:lstStyle/>
          <a:p>
            <a:pPr eaLnBrk="1" hangingPunct="1"/>
            <a:r>
              <a:rPr lang="en-US" sz="3200" smtClean="0"/>
              <a:t>Which two objects have the same KE? (within proper sig. figs.)</a:t>
            </a:r>
          </a:p>
        </p:txBody>
      </p:sp>
      <p:sp>
        <p:nvSpPr>
          <p:cNvPr id="26637" name="TPAnswers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304800" y="1600200"/>
            <a:ext cx="381000" cy="4449763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26627" name="Picture 3" descr="j03887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286000"/>
            <a:ext cx="1817688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371600" y="35052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m = 1100 kg</a:t>
            </a:r>
          </a:p>
          <a:p>
            <a:r>
              <a:rPr lang="en-US" sz="1800">
                <a:solidFill>
                  <a:schemeClr val="tx1"/>
                </a:solidFill>
              </a:rPr>
              <a:t>v = 16.1 m/s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638800" y="28956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m = 9100 kg</a:t>
            </a:r>
          </a:p>
          <a:p>
            <a:r>
              <a:rPr lang="en-US" sz="1800">
                <a:solidFill>
                  <a:schemeClr val="tx1"/>
                </a:solidFill>
              </a:rPr>
              <a:t>v = 4.5 m/s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715000" y="57150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m = 36,400 kg </a:t>
            </a:r>
          </a:p>
          <a:p>
            <a:r>
              <a:rPr lang="en-US" sz="1800">
                <a:solidFill>
                  <a:schemeClr val="tx1"/>
                </a:solidFill>
              </a:rPr>
              <a:t>v = 15.0 m/s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57200" y="57150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m = 730 kg</a:t>
            </a:r>
          </a:p>
          <a:p>
            <a:r>
              <a:rPr lang="en-US" sz="1800">
                <a:solidFill>
                  <a:schemeClr val="tx1"/>
                </a:solidFill>
              </a:rPr>
              <a:t>v = 15.9 m/s</a:t>
            </a:r>
          </a:p>
        </p:txBody>
      </p:sp>
      <p:pic>
        <p:nvPicPr>
          <p:cNvPr id="26632" name="Picture 8" descr="j02921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419600"/>
            <a:ext cx="18621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143000" y="1981200"/>
            <a:ext cx="533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993300"/>
                </a:solidFill>
              </a:rPr>
              <a:t>A)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419600" y="2057400"/>
            <a:ext cx="533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993300"/>
                </a:solidFill>
              </a:rPr>
              <a:t>C)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648200" y="4572000"/>
            <a:ext cx="533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993300"/>
                </a:solidFill>
              </a:rPr>
              <a:t>D)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066800" y="5105400"/>
            <a:ext cx="533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993300"/>
                </a:solidFill>
              </a:rPr>
              <a:t>B)</a:t>
            </a:r>
          </a:p>
        </p:txBody>
      </p:sp>
      <p:sp>
        <p:nvSpPr>
          <p:cNvPr id="219150" name="Text Box 14"/>
          <p:cNvSpPr txBox="1">
            <a:spLocks noChangeArrowheads="1"/>
          </p:cNvSpPr>
          <p:nvPr/>
        </p:nvSpPr>
        <p:spPr bwMode="auto">
          <a:xfrm>
            <a:off x="1676400" y="1676400"/>
            <a:ext cx="2438400" cy="4572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KE = 140,000 J</a:t>
            </a:r>
          </a:p>
        </p:txBody>
      </p:sp>
      <p:sp>
        <p:nvSpPr>
          <p:cNvPr id="219151" name="Text Box 15"/>
          <p:cNvSpPr txBox="1">
            <a:spLocks noChangeArrowheads="1"/>
          </p:cNvSpPr>
          <p:nvPr/>
        </p:nvSpPr>
        <p:spPr bwMode="auto">
          <a:xfrm>
            <a:off x="5105400" y="1219200"/>
            <a:ext cx="2971800" cy="4572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KE = 92,000 J</a:t>
            </a:r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609600" y="4495800"/>
            <a:ext cx="2438400" cy="4572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KE 92,000 J</a:t>
            </a:r>
          </a:p>
        </p:txBody>
      </p:sp>
      <p:sp>
        <p:nvSpPr>
          <p:cNvPr id="219153" name="Text Box 17"/>
          <p:cNvSpPr txBox="1">
            <a:spLocks noChangeArrowheads="1"/>
          </p:cNvSpPr>
          <p:nvPr/>
        </p:nvSpPr>
        <p:spPr bwMode="auto">
          <a:xfrm>
            <a:off x="5257800" y="4114800"/>
            <a:ext cx="3124200" cy="369332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KE = </a:t>
            </a:r>
            <a:r>
              <a:rPr lang="en-US" dirty="0" smtClean="0"/>
              <a:t>4100000  </a:t>
            </a:r>
            <a:r>
              <a:rPr lang="en-US" dirty="0"/>
              <a:t>J</a:t>
            </a:r>
          </a:p>
        </p:txBody>
      </p:sp>
      <p:pic>
        <p:nvPicPr>
          <p:cNvPr id="26642" name="Picture 18" descr="MCj0285560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800600"/>
            <a:ext cx="2362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19" descr="MCj0311964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1524000"/>
            <a:ext cx="21336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50" grpId="0" animBg="1"/>
      <p:bldP spid="219151" grpId="0" animBg="1"/>
      <p:bldP spid="219152" grpId="0" animBg="1"/>
      <p:bldP spid="219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How to solve conservation of energy problems…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Draw of picture of the situation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Label what you know in the picture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b="1" smtClean="0"/>
              <a:t>You will always be comparing two different points to each other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mtClean="0"/>
              <a:t>Many time these points are where the KE or PE is maximum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mtClean="0"/>
              <a:t>Set the KE + PE at point 1 equal to the</a:t>
            </a:r>
            <a:br>
              <a:rPr lang="en-US" smtClean="0"/>
            </a:br>
            <a:r>
              <a:rPr lang="en-US" smtClean="0"/>
              <a:t>KE + PE at point 2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Solve for the unknown quantity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581400" y="3276600"/>
            <a:ext cx="5562600" cy="3429000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Steel Dragon 2000 in Mie, Japan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306 ft drop (convert to meters)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Calculate speed at bottom of drop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/>
              <a:t>Total Energy at Top = Total Energy at Bottom</a:t>
            </a:r>
          </a:p>
          <a:p>
            <a:pPr lvl="1" eaLnBrk="1" hangingPunct="1">
              <a:lnSpc>
                <a:spcPct val="90000"/>
              </a:lnSpc>
              <a:spcAft>
                <a:spcPct val="5000"/>
              </a:spcAft>
            </a:pPr>
            <a:r>
              <a:rPr lang="en-US" sz="2000" b="1" smtClean="0"/>
              <a:t>PE</a:t>
            </a:r>
            <a:r>
              <a:rPr lang="en-US" sz="2000" b="1" baseline="-25000" smtClean="0"/>
              <a:t>top</a:t>
            </a:r>
            <a:r>
              <a:rPr lang="en-US" sz="2000" b="1" smtClean="0"/>
              <a:t> + KE</a:t>
            </a:r>
            <a:r>
              <a:rPr lang="en-US" sz="2000" b="1" baseline="-25000" smtClean="0"/>
              <a:t>top</a:t>
            </a:r>
            <a:r>
              <a:rPr lang="en-US" sz="2000" b="1" smtClean="0"/>
              <a:t> = PE</a:t>
            </a:r>
            <a:r>
              <a:rPr lang="en-US" sz="2000" b="1" baseline="-25000" smtClean="0"/>
              <a:t>bottom</a:t>
            </a:r>
            <a:r>
              <a:rPr lang="en-US" sz="2000" b="1" smtClean="0"/>
              <a:t> + KE</a:t>
            </a:r>
            <a:r>
              <a:rPr lang="en-US" sz="2000" b="1" baseline="-25000" smtClean="0"/>
              <a:t>bottom</a:t>
            </a:r>
            <a:r>
              <a:rPr lang="en-US" sz="2000" b="1" smtClean="0"/>
              <a:t> </a:t>
            </a:r>
          </a:p>
          <a:p>
            <a:pPr lvl="1" eaLnBrk="1" hangingPunct="1">
              <a:lnSpc>
                <a:spcPct val="90000"/>
              </a:lnSpc>
              <a:spcAft>
                <a:spcPct val="5000"/>
              </a:spcAft>
            </a:pPr>
            <a:r>
              <a:rPr lang="en-US" sz="2000" b="1" smtClean="0"/>
              <a:t>PE</a:t>
            </a:r>
            <a:r>
              <a:rPr lang="en-US" sz="2000" b="1" baseline="-25000" smtClean="0"/>
              <a:t>top</a:t>
            </a:r>
            <a:r>
              <a:rPr lang="en-US" sz="2000" b="1" smtClean="0"/>
              <a:t> = KE</a:t>
            </a:r>
            <a:r>
              <a:rPr lang="en-US" sz="2000" b="1" baseline="-25000" smtClean="0"/>
              <a:t>bottom</a:t>
            </a:r>
            <a:endParaRPr lang="en-US" sz="2000" b="1" smtClean="0"/>
          </a:p>
          <a:p>
            <a:pPr lvl="1" eaLnBrk="1" hangingPunct="1">
              <a:lnSpc>
                <a:spcPct val="90000"/>
              </a:lnSpc>
              <a:spcAft>
                <a:spcPct val="5000"/>
              </a:spcAft>
            </a:pPr>
            <a:r>
              <a:rPr lang="en-US" sz="2000" b="1" smtClean="0"/>
              <a:t>mgh = 1/2 mv</a:t>
            </a:r>
            <a:r>
              <a:rPr lang="en-US" sz="2000" b="1" baseline="30000" smtClean="0"/>
              <a:t>2</a:t>
            </a:r>
            <a:endParaRPr lang="en-US" sz="2000" b="1" smtClean="0"/>
          </a:p>
          <a:p>
            <a:pPr lvl="1" eaLnBrk="1" hangingPunct="1">
              <a:lnSpc>
                <a:spcPct val="90000"/>
              </a:lnSpc>
              <a:spcAft>
                <a:spcPct val="5000"/>
              </a:spcAft>
            </a:pPr>
            <a:r>
              <a:rPr lang="en-US" sz="2000" b="1" smtClean="0"/>
              <a:t>v = 42.6 m/s = 95.4 mph!!!!!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72200" y="228600"/>
            <a:ext cx="2743200" cy="2667000"/>
            <a:chOff x="3888" y="144"/>
            <a:chExt cx="1728" cy="1680"/>
          </a:xfrm>
        </p:grpSpPr>
        <p:sp>
          <p:nvSpPr>
            <p:cNvPr id="33813" name="Line 4"/>
            <p:cNvSpPr>
              <a:spLocks noChangeShapeType="1"/>
            </p:cNvSpPr>
            <p:nvPr/>
          </p:nvSpPr>
          <p:spPr bwMode="auto">
            <a:xfrm flipH="1">
              <a:off x="4018" y="1152"/>
              <a:ext cx="446" cy="672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Text Box 5"/>
            <p:cNvSpPr txBox="1">
              <a:spLocks noChangeArrowheads="1"/>
            </p:cNvSpPr>
            <p:nvPr/>
          </p:nvSpPr>
          <p:spPr bwMode="auto">
            <a:xfrm>
              <a:off x="3888" y="144"/>
              <a:ext cx="1728" cy="1024"/>
            </a:xfrm>
            <a:prstGeom prst="rect">
              <a:avLst/>
            </a:prstGeom>
            <a:solidFill>
              <a:srgbClr val="0000CC"/>
            </a:solidFill>
            <a:ln w="9525" algn="ctr">
              <a:solidFill>
                <a:srgbClr val="0000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9900"/>
                  </a:solidFill>
                </a:rPr>
                <a:t>Work done by motor to raise you up the lift hill.  Provides all the energy at the top of the hill.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81000" y="990600"/>
            <a:ext cx="3657600" cy="406400"/>
            <a:chOff x="192" y="144"/>
            <a:chExt cx="2304" cy="256"/>
          </a:xfrm>
        </p:grpSpPr>
        <p:sp>
          <p:nvSpPr>
            <p:cNvPr id="33811" name="Line 7"/>
            <p:cNvSpPr>
              <a:spLocks noChangeShapeType="1"/>
            </p:cNvSpPr>
            <p:nvPr/>
          </p:nvSpPr>
          <p:spPr bwMode="auto">
            <a:xfrm>
              <a:off x="1920" y="288"/>
              <a:ext cx="576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Text Box 8"/>
            <p:cNvSpPr txBox="1">
              <a:spLocks noChangeArrowheads="1"/>
            </p:cNvSpPr>
            <p:nvPr/>
          </p:nvSpPr>
          <p:spPr bwMode="auto">
            <a:xfrm>
              <a:off x="192" y="144"/>
              <a:ext cx="1872" cy="256"/>
            </a:xfrm>
            <a:prstGeom prst="rect">
              <a:avLst/>
            </a:prstGeom>
            <a:solidFill>
              <a:srgbClr val="0000CC"/>
            </a:solidFill>
            <a:ln w="9525" algn="ctr">
              <a:solidFill>
                <a:srgbClr val="0000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FF9900"/>
                  </a:solidFill>
                </a:rPr>
                <a:t>E</a:t>
              </a:r>
              <a:r>
                <a:rPr lang="en-US" sz="2000" baseline="-25000">
                  <a:solidFill>
                    <a:srgbClr val="FF9900"/>
                  </a:solidFill>
                </a:rPr>
                <a:t>top</a:t>
              </a:r>
              <a:r>
                <a:rPr lang="en-US" sz="2000">
                  <a:solidFill>
                    <a:srgbClr val="FF9900"/>
                  </a:solidFill>
                </a:rPr>
                <a:t>= PE</a:t>
              </a:r>
              <a:r>
                <a:rPr lang="en-US" sz="2000" baseline="-25000">
                  <a:solidFill>
                    <a:srgbClr val="FF9900"/>
                  </a:solidFill>
                </a:rPr>
                <a:t>top</a:t>
              </a:r>
              <a:r>
                <a:rPr lang="en-US" sz="2000">
                  <a:solidFill>
                    <a:srgbClr val="FF9900"/>
                  </a:solidFill>
                </a:rPr>
                <a:t> + KE</a:t>
              </a:r>
              <a:r>
                <a:rPr lang="en-US" sz="2000" baseline="-25000">
                  <a:solidFill>
                    <a:srgbClr val="FF9900"/>
                  </a:solidFill>
                </a:rPr>
                <a:t>top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905000" y="3810000"/>
            <a:ext cx="3352800" cy="2133600"/>
            <a:chOff x="144" y="2688"/>
            <a:chExt cx="2112" cy="1344"/>
          </a:xfrm>
        </p:grpSpPr>
        <p:sp>
          <p:nvSpPr>
            <p:cNvPr id="33809" name="Text Box 10"/>
            <p:cNvSpPr txBox="1">
              <a:spLocks noChangeArrowheads="1"/>
            </p:cNvSpPr>
            <p:nvPr/>
          </p:nvSpPr>
          <p:spPr bwMode="auto">
            <a:xfrm>
              <a:off x="144" y="2688"/>
              <a:ext cx="2112" cy="250"/>
            </a:xfrm>
            <a:prstGeom prst="rect">
              <a:avLst/>
            </a:prstGeom>
            <a:solidFill>
              <a:srgbClr val="0000CC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err="1">
                  <a:solidFill>
                    <a:srgbClr val="FF9900"/>
                  </a:solidFill>
                </a:rPr>
                <a:t>E</a:t>
              </a:r>
              <a:r>
                <a:rPr lang="en-US" sz="2000" baseline="-25000" dirty="0" err="1">
                  <a:solidFill>
                    <a:srgbClr val="FF9900"/>
                  </a:solidFill>
                </a:rPr>
                <a:t>bottom</a:t>
              </a:r>
              <a:r>
                <a:rPr lang="en-US" sz="2000" dirty="0">
                  <a:solidFill>
                    <a:srgbClr val="FF9900"/>
                  </a:solidFill>
                </a:rPr>
                <a:t> = </a:t>
              </a:r>
              <a:r>
                <a:rPr lang="en-US" sz="2000" dirty="0" err="1">
                  <a:solidFill>
                    <a:srgbClr val="FF9900"/>
                  </a:solidFill>
                </a:rPr>
                <a:t>PE</a:t>
              </a:r>
              <a:r>
                <a:rPr lang="en-US" sz="2000" baseline="-25000" dirty="0" err="1">
                  <a:solidFill>
                    <a:srgbClr val="FF9900"/>
                  </a:solidFill>
                </a:rPr>
                <a:t>bottom</a:t>
              </a:r>
              <a:r>
                <a:rPr lang="en-US" sz="2000" dirty="0">
                  <a:solidFill>
                    <a:srgbClr val="FF9900"/>
                  </a:solidFill>
                </a:rPr>
                <a:t> + </a:t>
              </a:r>
              <a:r>
                <a:rPr lang="en-US" sz="2000" dirty="0" err="1">
                  <a:solidFill>
                    <a:srgbClr val="FF9900"/>
                  </a:solidFill>
                </a:rPr>
                <a:t>KE</a:t>
              </a:r>
              <a:r>
                <a:rPr lang="en-US" sz="2000" baseline="-25000" dirty="0" err="1">
                  <a:solidFill>
                    <a:srgbClr val="FF9900"/>
                  </a:solidFill>
                </a:rPr>
                <a:t>bottom</a:t>
              </a:r>
              <a:endParaRPr lang="en-US" sz="2000" baseline="-25000" dirty="0">
                <a:solidFill>
                  <a:srgbClr val="FF9900"/>
                </a:solidFill>
              </a:endParaRPr>
            </a:p>
          </p:txBody>
        </p:sp>
        <p:sp>
          <p:nvSpPr>
            <p:cNvPr id="33810" name="Line 11"/>
            <p:cNvSpPr>
              <a:spLocks noChangeShapeType="1"/>
            </p:cNvSpPr>
            <p:nvPr/>
          </p:nvSpPr>
          <p:spPr bwMode="auto">
            <a:xfrm flipH="1">
              <a:off x="336" y="2976"/>
              <a:ext cx="384" cy="1056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884" name="AutoShape 12"/>
          <p:cNvSpPr>
            <a:spLocks noChangeArrowheads="1"/>
          </p:cNvSpPr>
          <p:nvPr/>
        </p:nvSpPr>
        <p:spPr bwMode="auto">
          <a:xfrm>
            <a:off x="5029200" y="4800600"/>
            <a:ext cx="533400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0000"/>
          </a:solidFill>
          <a:ln w="952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885" name="AutoShape 13"/>
          <p:cNvSpPr>
            <a:spLocks noChangeArrowheads="1"/>
          </p:cNvSpPr>
          <p:nvPr/>
        </p:nvSpPr>
        <p:spPr bwMode="auto">
          <a:xfrm>
            <a:off x="5867400" y="4800600"/>
            <a:ext cx="533400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0000"/>
          </a:solidFill>
          <a:ln w="952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143000" y="5181600"/>
            <a:ext cx="3048000" cy="701675"/>
            <a:chOff x="720" y="3408"/>
            <a:chExt cx="1920" cy="442"/>
          </a:xfrm>
        </p:grpSpPr>
        <p:sp>
          <p:nvSpPr>
            <p:cNvPr id="33807" name="Text Box 15"/>
            <p:cNvSpPr txBox="1">
              <a:spLocks noChangeArrowheads="1"/>
            </p:cNvSpPr>
            <p:nvPr/>
          </p:nvSpPr>
          <p:spPr bwMode="auto">
            <a:xfrm>
              <a:off x="720" y="3408"/>
              <a:ext cx="1392" cy="442"/>
            </a:xfrm>
            <a:prstGeom prst="rect">
              <a:avLst/>
            </a:prstGeom>
            <a:solidFill>
              <a:srgbClr val="0000CC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9900"/>
                  </a:solidFill>
                </a:rPr>
                <a:t>Why doesn’t mass matter?</a:t>
              </a:r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>
              <a:off x="2112" y="3600"/>
              <a:ext cx="528" cy="144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038600" y="685800"/>
            <a:ext cx="3962400" cy="533400"/>
            <a:chOff x="2496" y="0"/>
            <a:chExt cx="2496" cy="336"/>
          </a:xfrm>
        </p:grpSpPr>
        <p:sp>
          <p:nvSpPr>
            <p:cNvPr id="33805" name="Line 18"/>
            <p:cNvSpPr>
              <a:spLocks noChangeShapeType="1"/>
            </p:cNvSpPr>
            <p:nvPr/>
          </p:nvSpPr>
          <p:spPr bwMode="auto">
            <a:xfrm flipH="1">
              <a:off x="2496" y="192"/>
              <a:ext cx="57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Text Box 19"/>
            <p:cNvSpPr txBox="1">
              <a:spLocks noChangeArrowheads="1"/>
            </p:cNvSpPr>
            <p:nvPr/>
          </p:nvSpPr>
          <p:spPr bwMode="auto">
            <a:xfrm>
              <a:off x="3072" y="0"/>
              <a:ext cx="1920" cy="250"/>
            </a:xfrm>
            <a:prstGeom prst="rect">
              <a:avLst/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FF0000"/>
                  </a:solidFill>
                </a:rPr>
                <a:t>Point 1= highest point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1600200" y="3657600"/>
            <a:ext cx="3124200" cy="2133600"/>
            <a:chOff x="0" y="2544"/>
            <a:chExt cx="1968" cy="1344"/>
          </a:xfrm>
        </p:grpSpPr>
        <p:sp>
          <p:nvSpPr>
            <p:cNvPr id="33803" name="Line 21"/>
            <p:cNvSpPr>
              <a:spLocks noChangeShapeType="1"/>
            </p:cNvSpPr>
            <p:nvPr/>
          </p:nvSpPr>
          <p:spPr bwMode="auto">
            <a:xfrm>
              <a:off x="384" y="2784"/>
              <a:ext cx="0" cy="1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Text Box 22"/>
            <p:cNvSpPr txBox="1">
              <a:spLocks noChangeArrowheads="1"/>
            </p:cNvSpPr>
            <p:nvPr/>
          </p:nvSpPr>
          <p:spPr bwMode="auto">
            <a:xfrm>
              <a:off x="0" y="2544"/>
              <a:ext cx="1968" cy="250"/>
            </a:xfrm>
            <a:prstGeom prst="rect">
              <a:avLst/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FF0000"/>
                  </a:solidFill>
                </a:rPr>
                <a:t>Point 2= bottom of hill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build="p" bldLvl="3" autoUpdateAnimBg="0"/>
      <p:bldP spid="207884" grpId="0" animBg="1"/>
      <p:bldP spid="2078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819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Coaster Design – What’s similar?</a:t>
            </a:r>
          </a:p>
        </p:txBody>
      </p:sp>
      <p:pic>
        <p:nvPicPr>
          <p:cNvPr id="202756" name="Picture 4" descr="coaster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7" name="Picture 5" descr="coaste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768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8" name="Picture 6" descr="coaster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127500"/>
            <a:ext cx="41148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44925"/>
            <a:ext cx="4343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228600"/>
            <a:ext cx="44958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3352800"/>
            <a:ext cx="77724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AD91AEA75554725A533765694F86E45"/>
  <p:tag name="SLIDEID" val="BAD91AEA75554725A533765694F86E45"/>
  <p:tag name="SLIDEORDER" val="1"/>
  <p:tag name="SLIDETYPE" val="Q"/>
  <p:tag name="DEMOGRAPHIC" val="False"/>
  <p:tag name="SPEEDSCORING" val="False"/>
  <p:tag name="PICTURESLIDE" val="True"/>
  <p:tag name="COUNTDOWNSECONDS" val="60"/>
  <p:tag name="TOTALRESPONSES" val="500"/>
  <p:tag name="SLICED" val="False"/>
  <p:tag name="RESPONSES" val="USB[010BE9],1,500,1;1;1;2;3;1;2;1;4;3;1;2;1;1;1;3;4;2;1;3;2;3;1;3;1;3;1;1;1;4;1;3;3;3;2;2;4;2;3;2;2;2;4;1;2;1;1;4;3;4;2;1;4;3;1;1;2;3;4;1;1;1;1;4;1;4;4;1;4;3;2;3;1;2;3;4;4;2;2;3;4;2;2;1;1;3;2;1;1;4;3;3;1;3;3;3;2;1;4;2;3;3;4;2;4;2;4;1;2;1;1;3;1;3;3;1;3;3;3;3;3;1;3;3;4;3;1;1;4;4;4;1;1;2;3;3;1;1;4;2;1;1;1;3;2;3;3;3;3;1;1;3;3;1;2;2;1;4;2;2;1;2;1;4;3;1;4;4;3;3;4;3;1;1;2;4;1;4;1;3;4;1;3;4;4;2;2;3;4;2;2;2;4;4;3;4;2;1;4;3;2;2;2;3;2;2;3;1;1;1;1;3;3;2;3;2;3;1;1;4;1;4;2;1;2;3;2;4;3;2;4;3;2;4;4;3;3;4;3;3;3;2;2;2;2;1;4;2;1;1;2;1;3;2;2;3;2;2;2;2;2;3;1;3;4;3;4;4;2;1;1;2;1;3;3;3;1;2;1;4;2;2;1;3;3;4;3;1;2;3;4;3;4;2;2;4;2;2;3;1;4;3;3;4;1;3;1;4;2;4;3;1;1;2;4;1;4;2;4;2;3;3;3;4;4;2;4;4;4;4;3;3;1;4;2;3;2;3;3;4;1;1;1;2;1;1;4;1;3;3;4;4;3;1;4;2;1;3;3;2;1;2;1;3;3;2;1;3;3;4;1;2;4;1;4;4;1;1;2;3;3;4;4;4;4;2;3;2;1;4;3;3;4;2;4;1;3;3;4;4;2;4;2;2;2;4;2;3;3;4;2;4;4;4;2;4;1;3;4;4;4;1;4;1;4;4;2;4;3;1;3;2;3;2;4;2;4;3;3;2;3;1;4;2;1;2;3;3;3;3;2;2;4;2;2;1;2;1;4;4;4;4;1;2;2;1;2;4;2;2;2;1;4;1;3;4;2;3;2;3;1;1;4;4;3;4;2;2;1;2;4;2;1;1;4;3;3;4;4;4;"/>
  <p:tag name="CHARTSTRINGSTD" val="124 124 130 122"/>
  <p:tag name="CHARTSTRINGREV" val="122 130 124 124"/>
  <p:tag name="CHARTSTRINGSTDPER" val="0.248 0.248 0.26 0.244"/>
  <p:tag name="CHARTSTRINGREVPER" val="0.244 0.26 0.248 0.248"/>
  <p:tag name="DELIMITERS" val="3.1"/>
  <p:tag name="QUESTIONALIAS" val="In which situation is more work done against gravity? "/>
  <p:tag name="ANSWERSALIAS" val="Climbing stairs|smicln|Climbing rope  |smicln|Pushing box up incline|smicln|All are the same"/>
  <p:tag name="RESPONSESGATHERED" val="False"/>
  <p:tag name="VALUES" val="No Value|smicln|No Value|smicln|No Value|smicln|No Val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71"/>
  <p:tag name="FONTSIZE" val="32"/>
  <p:tag name="BULLETTYPE" val="ppBulletArabicPeriod"/>
  <p:tag name="ANSWERTEXT" val="Climbing stairs&#10;Climbing rope  &#10;Pushing box up incline&#10;All are the same"/>
  <p:tag name="OLDNUMANSWERS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BAD91AEA75554725A533765694F86E45"/>
  <p:tag name="SLIDETYPE" val="Q"/>
  <p:tag name="DEMOGRAPHIC" val="False"/>
  <p:tag name="SPEEDSCORING" val="False"/>
  <p:tag name="PICTURESLIDE" val="True"/>
  <p:tag name="SLIDEORDER" val="2"/>
  <p:tag name="SLIDEGUID" val="2164425439B74B788E0EDA80A6B250D6"/>
  <p:tag name="COUNTDOWNSECONDS" val="60"/>
  <p:tag name="TOTALRESPONSES" val="500"/>
  <p:tag name="SLICED" val="False"/>
  <p:tag name="RESPONSES" val="USB[010BE9],1,500,3;4;4;1;1;4;4;2;4;2;3;4;3;2;3;4;2;4;2;1;2;2;1;4;3;1;4;3;4;4;3;1;4;3;4;3;3;2;1;3;4;4;1;3;3;2;4;4;2;4;2;4;1;4;1;4;1;3;2;1;2;4;1;3;4;3;3;4;3;4;4;2;2;2;3;2;2;2;1;2;1;3;1;3;4;3;1;2;2;4;3;3;2;4;2;4;1;4;3;4;2;1;3;2;2;1;3;1;4;4;2;2;2;2;2;3;2;2;1;4;2;1;2;1;3;1;3;4;4;3;4;2;3;1;4;3;2;4;2;4;3;2;2;2;2;3;2;4;2;2;4;3;1;1;3;2;4;4;2;2;1;1;4;2;1;1;2;2;2;4;4;3;4;2;3;1;2;2;1;4;4;1;4;3;2;1;4;4;4;1;3;4;1;3;2;1;4;3;1;4;3;1;4;4;1;1;2;2;3;3;3;2;2;1;4;1;2;3;1;4;3;1;4;2;4;3;1;2;1;1;2;3;2;3;4;3;1;2;1;2;1;1;1;3;4;4;4;1;1;1;3;1;4;2;3;3;4;4;1;1;4;1;4;3;3;1;3;4;4;1;2;1;3;2;1;2;2;4;4;2;3;3;3;3;1;1;3;1;4;4;4;4;4;1;1;3;4;1;2;2;2;1;2;4;3;2;1;3;3;4;4;4;1;2;1;4;2;4;3;3;2;3;4;3;3;3;2;2;1;1;4;1;2;4;1;1;1;2;4;4;1;1;4;2;1;2;4;4;3;4;2;4;1;3;2;2;1;4;3;3;4;1;3;4;1;3;2;1;2;2;2;2;3;1;2;1;1;2;1;1;2;1;2;4;3;1;4;4;1;2;4;1;3;2;1;1;4;4;1;1;4;1;1;3;1;4;3;4;2;1;1;1;2;4;1;4;4;2;1;2;2;4;3;3;3;3;2;1;1;4;1;2;2;3;3;1;1;1;4;1;1;2;3;3;1;2;3;1;2;4;4;2;4;3;3;4;1;2;4;3;2;2;4;4;3;4;3;2;1;2;1;2;4;1;1;4;2;3;2;3;3;1;2;3;1;3;4;2;4;3;2;4;3;4;1;3;4;4;4;3;"/>
  <p:tag name="CHARTSTRINGSTD" val="129 126 110 135"/>
  <p:tag name="CHARTSTRINGREV" val="135 110 126 129"/>
  <p:tag name="CHARTSTRINGSTDPER" val="0.258 0.252 0.22 0.27"/>
  <p:tag name="CHARTSTRINGREVPER" val="0.27 0.22 0.252 0.258"/>
  <p:tag name="DELIMITERS" val="3.1"/>
  <p:tag name="QUESTIONALIAS" val="In which situation is more power generated? "/>
  <p:tag name="ANSWERSALIAS" val="Climbing stairs|smicln|Climbing rope  |smicln|Pushing box up incline|smicln|All are the same"/>
  <p:tag name="RESPONSESGATHERED" val="False"/>
  <p:tag name="VALUES" val="No Value|smicln|No Value|smicln|No Value|smicln|No Val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71"/>
  <p:tag name="FONTSIZE" val="32"/>
  <p:tag name="BULLETTYPE" val="ppBulletArabicPeriod"/>
  <p:tag name="ANSWERTEXT" val="Climbing stairs&#10;Climbing rope  &#10;Pushing box up incline&#10;All are the same"/>
  <p:tag name="OLDNUMANSWERS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SLIDE" val="True"/>
  <p:tag name="TOTALRESPONSES" val="500"/>
  <p:tag name="SLICED" val="False"/>
  <p:tag name="RESPONSES" val="USB[010BE9],1,500,1;1;1;2;3;1;2;1;4;3;1;2;1;1;1;3;4;2;1;3;2;3;1;3;1;3;1;1;1;4;1;3;3;3;2;2;4;2;3;2;2;2;4;1;2;1;1;4;3;4;2;1;4;3;1;1;2;3;4;1;1;1;1;4;1;4;4;1;4;3;2;3;1;2;3;4;4;2;2;3;4;2;2;1;1;3;2;1;1;4;3;3;1;3;3;3;2;1;4;2;3;3;4;2;4;2;4;1;2;1;1;3;1;3;3;1;3;3;3;3;3;1;3;3;4;3;1;1;4;4;4;1;1;2;3;3;1;1;4;2;1;1;1;3;2;3;3;3;3;1;1;3;3;1;2;2;1;4;2;2;1;2;1;4;3;1;4;4;3;3;4;3;1;1;2;4;1;4;1;3;4;1;3;4;4;2;2;3;4;2;2;2;4;4;3;4;2;1;4;3;2;2;2;3;2;2;3;1;1;1;1;3;3;2;3;2;3;1;1;4;1;4;2;1;2;3;2;4;3;2;4;3;2;4;4;3;3;4;3;3;3;2;2;2;2;1;4;2;1;1;2;1;3;2;2;3;2;2;2;2;2;3;1;3;4;3;4;4;2;1;1;2;1;3;3;3;1;2;1;4;2;2;1;3;3;4;3;1;2;3;4;3;4;2;2;4;2;2;3;1;4;3;3;4;1;3;1;4;2;4;3;1;1;2;4;1;4;2;4;2;3;3;3;4;4;2;4;4;4;4;3;3;1;4;2;3;2;3;3;4;1;1;1;2;1;1;4;1;3;3;4;4;3;1;4;2;1;3;3;2;1;2;1;3;3;2;1;3;3;4;1;2;4;1;4;4;1;1;2;3;3;4;4;4;4;2;3;2;1;4;3;3;4;2;4;1;3;3;4;4;2;4;2;2;2;4;2;3;3;4;2;4;4;4;2;4;1;3;4;4;4;1;4;1;4;4;2;4;3;1;3;2;3;2;4;2;4;3;3;2;3;1;4;2;1;2;3;3;3;3;2;2;4;2;2;1;2;1;4;4;4;4;1;2;2;1;2;4;2;2;2;1;4;1;3;4;2;3;2;3;1;1;4;4;3;4;2;2;1;2;4;2;1;1;4;3;3;4;4;4;"/>
  <p:tag name="CHARTSTRINGSTD" val="124 124 130 122"/>
  <p:tag name="CHARTSTRINGREV" val="122 130 124 124"/>
  <p:tag name="CHARTSTRINGSTDPER" val="0.248 0.248 0.26 0.244"/>
  <p:tag name="CHARTSTRINGREVPER" val="0.244 0.26 0.248 0.248"/>
  <p:tag name="DELIMITERS" val="3.1"/>
  <p:tag name="COUNTDOWNSECONDS" val="90"/>
  <p:tag name="RESPONSESGATHERED" val="False"/>
  <p:tag name="SLIDEID" val="FD9C10ACBFC94A9EB2EB81BEAB2C60F5"/>
  <p:tag name="SLIDEORDER" val="1"/>
  <p:tag name="DEMOGRAPHIC" val="False"/>
  <p:tag name="SPEEDSCORING" val="False"/>
  <p:tag name="CORRECTPOINTVALUE" val="100"/>
  <p:tag name="INCORRECTPOINTVALUE" val="0"/>
  <p:tag name="VALUEFORMAT" val="0%"/>
  <p:tag name="QUESTIONALIAS" val="In which situation does the object gain more gravitational potential energy (relative to the ground)? "/>
  <p:tag name="ANSWERSALIAS" val=" |smicln| |smicln| |smicln| 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SLIDEID" val="5D9A2991A7A74FEDB00A099895080075"/>
  <p:tag name="SLIDETYPE" val="Q"/>
  <p:tag name="DEMOGRAPHIC" val="False"/>
  <p:tag name="SPEEDSCORING" val="False"/>
  <p:tag name="DELIMITERS" val="3.1"/>
  <p:tag name="QUESTIONALIAS" val="Which of the following objects has the least kinetic energy? Calculate its KE."/>
  <p:tag name="ANSWERSALIAS" val="A|smicln|B|smicln|C|smicln|D"/>
  <p:tag name="SLIDEORDER" val="2"/>
  <p:tag name="SLIDEGUID" val="EEC57EA54F2B4B32846A321A4D2403B1"/>
  <p:tag name="COUNTDOWNSECONDS" val="90"/>
  <p:tag name="RESPONSESGATHERED" val="False"/>
  <p:tag name="VALUES" val="No Value|smicln|No Value|smicln|No Value|smicln|No Val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7"/>
  <p:tag name="FONTSIZE" val="32"/>
  <p:tag name="BULLETTYPE" val="ppBulletArabicPeriod"/>
  <p:tag name="ANSWERTEXT" val="A&#10;B&#10;C&#10;D"/>
  <p:tag name="OLDNUMANSWERS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SLIDEID" val="5D9A2991A7A74FEDB00A099895080075"/>
  <p:tag name="SLIDETYPE" val="Q"/>
  <p:tag name="DEMOGRAPHIC" val="False"/>
  <p:tag name="SPEEDSCORING" val="False"/>
  <p:tag name="COUNTDOWNSECONDS" val="60"/>
  <p:tag name="DELIMITERS" val="3.1"/>
  <p:tag name="QUESTIONALIAS" val="Which of the following objects has the least kinetic energy? Calculate its KE."/>
  <p:tag name="ANSWERSALIAS" val="A|smicln|B|smicln|C|smicln|D"/>
  <p:tag name="SLIDEORDER" val="3"/>
  <p:tag name="SLIDEGUID" val="A70C389A4BDE4B37A78E97E70F151645"/>
  <p:tag name="RESPONSESGATHERED" val="False"/>
  <p:tag name="VALUES" val="No Value|smicln|No Value|smicln|No Value|smicln|No Val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10"/>
  <p:tag name="FONTSIZE" val="32"/>
  <p:tag name="BULLETTYPE" val="ppBulletArabicPeriod"/>
  <p:tag name="ANSWERTEXT" val="A&#10;B&#10;C&#10;D"/>
  <p:tag name="OLDNUMANSWERS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</TotalTime>
  <Words>751</Words>
  <Application>Microsoft Macintosh PowerPoint</Application>
  <PresentationFormat>On-screen Show (4:3)</PresentationFormat>
  <Paragraphs>159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Work, Power &amp; Energy</vt:lpstr>
      <vt:lpstr>Energy</vt:lpstr>
      <vt:lpstr>A few notes about gravitational PE</vt:lpstr>
      <vt:lpstr>In which situation does the object gain more gravitational potential energy (relative to the ground)? </vt:lpstr>
      <vt:lpstr>Which two objects have the same KE? (within proper sig. figs.)</vt:lpstr>
      <vt:lpstr>Which two objects have the same KE? (within proper sig. figs.)</vt:lpstr>
      <vt:lpstr>How to solve conservation of energy problems…</vt:lpstr>
      <vt:lpstr>PowerPoint Presentation</vt:lpstr>
      <vt:lpstr>Coaster Design – What’s similar?</vt:lpstr>
      <vt:lpstr>Coaster Characteristics</vt:lpstr>
      <vt:lpstr>Looped Rollercoasters</vt:lpstr>
      <vt:lpstr>Work</vt:lpstr>
      <vt:lpstr>In which situation is more work done against gravity? </vt:lpstr>
      <vt:lpstr>In which situation is more power generated?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MITCHELL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Work, Power &amp; Energy</dc:title>
  <dc:creator>Administrator</dc:creator>
  <cp:lastModifiedBy>Tricia Neugebauer</cp:lastModifiedBy>
  <cp:revision>6</cp:revision>
  <dcterms:created xsi:type="dcterms:W3CDTF">2011-11-28T21:18:05Z</dcterms:created>
  <dcterms:modified xsi:type="dcterms:W3CDTF">2014-12-02T17:34:32Z</dcterms:modified>
</cp:coreProperties>
</file>