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7" r:id="rId2"/>
    <p:sldId id="259" r:id="rId3"/>
    <p:sldId id="261" r:id="rId4"/>
    <p:sldId id="262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BB2CB-021D-448A-97E8-1F19A6B8385E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932FB4-8BA6-455E-9295-E6D170299D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4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3677D-1465-4FCB-B61F-0439B906CB4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Welcome gif:  http://www.fg-a.com/welcome.htm</a:t>
            </a:r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0D7B5A-DA20-4794-B8D1-483FFA0DF73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http://</a:t>
            </a:r>
            <a:r>
              <a:rPr lang="en-US" dirty="0" err="1" smtClean="0"/>
              <a:t>www.sciencecartoonsplus.com</a:t>
            </a:r>
            <a:r>
              <a:rPr lang="en-US" dirty="0" smtClean="0"/>
              <a:t>/galphys2b.htm</a:t>
            </a:r>
            <a:r>
              <a:rPr lang="en-US" dirty="0" smtClean="0"/>
              <a:t>#</a:t>
            </a:r>
          </a:p>
          <a:p>
            <a:r>
              <a:rPr lang="en-US" dirty="0" smtClean="0"/>
              <a:t>Go to </a:t>
            </a:r>
            <a:r>
              <a:rPr lang="en-US" dirty="0" err="1" smtClean="0"/>
              <a:t>weebly</a:t>
            </a:r>
            <a:r>
              <a:rPr lang="en-US" dirty="0" smtClean="0"/>
              <a:t> page and do</a:t>
            </a:r>
            <a:r>
              <a:rPr lang="en-US" baseline="0" dirty="0" smtClean="0"/>
              <a:t> the ‘frame of reference’ activity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0C3-B522-47C9-8D81-A4E896F79FEC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CE9B8A-68A6-40A6-B005-EF0413EA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0C3-B522-47C9-8D81-A4E896F79FEC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9B8A-68A6-40A6-B005-EF0413EA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0C3-B522-47C9-8D81-A4E896F79FEC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9B8A-68A6-40A6-B005-EF0413EA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0C3-B522-47C9-8D81-A4E896F79FEC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CE9B8A-68A6-40A6-B005-EF0413EA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0C3-B522-47C9-8D81-A4E896F79FEC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9B8A-68A6-40A6-B005-EF0413EA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0C3-B522-47C9-8D81-A4E896F79FEC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9B8A-68A6-40A6-B005-EF0413EA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0C3-B522-47C9-8D81-A4E896F79FEC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CE9B8A-68A6-40A6-B005-EF0413EA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0C3-B522-47C9-8D81-A4E896F79FEC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9B8A-68A6-40A6-B005-EF0413EA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0C3-B522-47C9-8D81-A4E896F79FEC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9B8A-68A6-40A6-B005-EF0413EA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0C3-B522-47C9-8D81-A4E896F79FEC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9B8A-68A6-40A6-B005-EF0413EA5A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FC0C3-B522-47C9-8D81-A4E896F79FEC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E9B8A-68A6-40A6-B005-EF0413EA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3FC0C3-B522-47C9-8D81-A4E896F79FEC}" type="datetimeFigureOut">
              <a:rPr lang="en-US" smtClean="0"/>
              <a:pPr/>
              <a:t>8/16/15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CE9B8A-68A6-40A6-B005-EF0413EA5A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3.png"/><Relationship Id="rId5" Type="http://schemas.openxmlformats.org/officeDocument/2006/relationships/image" Target="../media/image4.gif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hyperlink" Target="http://www.sciencecartoonsplus.com/contact.htm" TargetMode="External"/><Relationship Id="rId5" Type="http://schemas.openxmlformats.org/officeDocument/2006/relationships/image" Target="../media/image5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8" descr="Cartoon by John McPherson"/>
          <p:cNvPicPr>
            <a:picLocks noChangeAspect="1" noChangeArrowheads="1"/>
          </p:cNvPicPr>
          <p:nvPr/>
        </p:nvPicPr>
        <p:blipFill>
          <a:blip r:embed="rId4"/>
          <a:srcRect l="2400" t="10220" r="2400"/>
          <a:stretch>
            <a:fillRect/>
          </a:stretch>
        </p:blipFill>
        <p:spPr bwMode="auto">
          <a:xfrm>
            <a:off x="3352800" y="2209800"/>
            <a:ext cx="3198812" cy="3967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066800"/>
            <a:ext cx="6934200" cy="1219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>
                <a:solidFill>
                  <a:schemeClr val="tx1"/>
                </a:solidFill>
              </a:rPr>
              <a:t>               to Physics </a:t>
            </a:r>
            <a:br>
              <a:rPr lang="en-US" sz="4000" dirty="0" smtClean="0">
                <a:solidFill>
                  <a:schemeClr val="tx1"/>
                </a:solidFill>
              </a:rPr>
            </a:br>
            <a:endParaRPr lang="en-US" sz="4000" dirty="0" smtClean="0">
              <a:solidFill>
                <a:schemeClr val="tx1"/>
              </a:solidFill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1752600" y="152400"/>
            <a:ext cx="7239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</a:pPr>
            <a:r>
              <a:rPr lang="en-US" sz="1600">
                <a:solidFill>
                  <a:srgbClr val="6E6D36"/>
                </a:solidFill>
                <a:latin typeface="Times New Roman" pitchFamily="18" charset="0"/>
              </a:rPr>
              <a:t>“You cannot discover new oceans unless you are willing to lose sight of the shore.”</a:t>
            </a:r>
          </a:p>
        </p:txBody>
      </p:sp>
      <p:pic>
        <p:nvPicPr>
          <p:cNvPr id="6150" name="Picture 10" descr="wel_ani4Tay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57400" y="914400"/>
            <a:ext cx="30480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 descr="physics1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838200"/>
            <a:ext cx="3886200" cy="538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90600" y="914400"/>
            <a:ext cx="3352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How do you know if something is in motion?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Develop categories for the following types of motion: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dirty="0" smtClean="0"/>
              <a:t>Rock dropped into pond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smtClean="0"/>
              <a:t>Driving down I-90 to Sioux Falls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dirty="0" smtClean="0"/>
              <a:t>Space shuttle being launched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dirty="0" smtClean="0"/>
              <a:t>Riding a Ferris wheel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dirty="0" smtClean="0"/>
              <a:t>Driving in the Daytona-500</a:t>
            </a:r>
          </a:p>
        </p:txBody>
      </p:sp>
      <p:sp>
        <p:nvSpPr>
          <p:cNvPr id="2150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/>
          <a:lstStyle/>
          <a:p>
            <a:pPr marL="514350" indent="-514350" eaLnBrk="1" hangingPunct="1">
              <a:buFontTx/>
              <a:buAutoNum type="arabicPeriod" startAt="6"/>
            </a:pPr>
            <a:r>
              <a:rPr lang="en-US" smtClean="0"/>
              <a:t>Downhill skiing</a:t>
            </a:r>
          </a:p>
          <a:p>
            <a:pPr marL="514350" indent="-514350" eaLnBrk="1" hangingPunct="1">
              <a:buFontTx/>
              <a:buAutoNum type="arabicPeriod" startAt="6"/>
            </a:pPr>
            <a:r>
              <a:rPr lang="en-US" smtClean="0"/>
              <a:t>A spinning top</a:t>
            </a:r>
          </a:p>
          <a:p>
            <a:pPr marL="514350" indent="-514350" eaLnBrk="1" hangingPunct="1">
              <a:buFontTx/>
              <a:buAutoNum type="arabicPeriod" startAt="6"/>
            </a:pPr>
            <a:r>
              <a:rPr lang="en-US" smtClean="0"/>
              <a:t>A leaf falling from a tree</a:t>
            </a:r>
          </a:p>
          <a:p>
            <a:pPr marL="514350" indent="-514350" eaLnBrk="1" hangingPunct="1">
              <a:buFontTx/>
              <a:buAutoNum type="arabicPeriod" startAt="6"/>
            </a:pPr>
            <a:r>
              <a:rPr lang="en-US" smtClean="0"/>
              <a:t>Drag racing</a:t>
            </a:r>
          </a:p>
          <a:p>
            <a:pPr marL="514350" indent="-514350" eaLnBrk="1" hangingPunct="1">
              <a:buFontTx/>
              <a:buAutoNum type="arabicPeriod" startAt="6"/>
            </a:pPr>
            <a:r>
              <a:rPr lang="en-US" smtClean="0"/>
              <a:t>Waterfall</a:t>
            </a:r>
          </a:p>
          <a:p>
            <a:pPr marL="514350" indent="-514350" eaLnBrk="1" hangingPunct="1">
              <a:buFontTx/>
              <a:buAutoNum type="arabicPeriod" startAt="6"/>
            </a:pPr>
            <a:r>
              <a:rPr lang="en-US" smtClean="0"/>
              <a:t>Moon orbiting the Earth</a:t>
            </a:r>
          </a:p>
          <a:p>
            <a:pPr marL="514350" indent="-514350" eaLnBrk="1" hangingPunct="1">
              <a:buFontTx/>
              <a:buAutoNum type="arabicPeriod" startAt="6"/>
            </a:pPr>
            <a:r>
              <a:rPr lang="en-US" smtClean="0"/>
              <a:t>Bullet fired from a gun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Possible Categories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Constant speed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Falling leaf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Driving to Sioux Falls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Affected by gravity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Shuttle launch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Downhill skiing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Waterfall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Bullet from gun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Rock dropped in pond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smtClean="0"/>
              <a:t>Circular/Rotational motion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Ferris wheel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Spinning top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Daytona 500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Moon’s orbit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b="1" smtClean="0"/>
              <a:t>Changing speed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Drag racing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(all from gravity category)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Organization Chart 2"/>
          <p:cNvGrpSpPr>
            <a:grpSpLocks/>
          </p:cNvGrpSpPr>
          <p:nvPr/>
        </p:nvGrpSpPr>
        <p:grpSpPr bwMode="auto">
          <a:xfrm>
            <a:off x="571500" y="892175"/>
            <a:ext cx="8115300" cy="5280025"/>
            <a:chOff x="480" y="480"/>
            <a:chExt cx="5112" cy="3326"/>
          </a:xfrm>
        </p:grpSpPr>
        <p:sp>
          <p:nvSpPr>
            <p:cNvPr id="20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480" y="480"/>
              <a:ext cx="5112" cy="33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2052" name="_s2052"/>
            <p:cNvCxnSpPr>
              <a:cxnSpLocks noChangeShapeType="1"/>
              <a:stCxn id="2066" idx="0"/>
              <a:endCxn id="2062" idx="2"/>
            </p:cNvCxnSpPr>
            <p:nvPr/>
          </p:nvCxnSpPr>
          <p:spPr bwMode="auto">
            <a:xfrm rot="16200000">
              <a:off x="4341" y="1691"/>
              <a:ext cx="222" cy="744"/>
            </a:xfrm>
            <a:prstGeom prst="bentConnector3">
              <a:avLst>
                <a:gd name="adj1" fmla="val 32431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3" name="_s2053"/>
            <p:cNvCxnSpPr>
              <a:cxnSpLocks noChangeShapeType="1"/>
              <a:stCxn id="2065" idx="0"/>
              <a:endCxn id="2061" idx="2"/>
            </p:cNvCxnSpPr>
            <p:nvPr/>
          </p:nvCxnSpPr>
          <p:spPr bwMode="auto">
            <a:xfrm rot="16200000">
              <a:off x="2464" y="1734"/>
              <a:ext cx="256" cy="816"/>
            </a:xfrm>
            <a:prstGeom prst="bentConnector3">
              <a:avLst>
                <a:gd name="adj1" fmla="val 28125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4" name="_s2054"/>
            <p:cNvCxnSpPr>
              <a:cxnSpLocks noChangeShapeType="1"/>
              <a:stCxn id="2064" idx="0"/>
              <a:endCxn id="2062" idx="2"/>
            </p:cNvCxnSpPr>
            <p:nvPr/>
          </p:nvCxnSpPr>
          <p:spPr bwMode="auto">
            <a:xfrm rot="16200000">
              <a:off x="4282" y="2494"/>
              <a:ext cx="1086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5" name="_s2055"/>
            <p:cNvCxnSpPr>
              <a:cxnSpLocks noChangeShapeType="1"/>
              <a:stCxn id="2063" idx="0"/>
              <a:endCxn id="2061" idx="2"/>
            </p:cNvCxnSpPr>
            <p:nvPr/>
          </p:nvCxnSpPr>
          <p:spPr bwMode="auto">
            <a:xfrm rot="16200000">
              <a:off x="2489" y="2525"/>
              <a:ext cx="102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6" name="_s2056"/>
            <p:cNvCxnSpPr>
              <a:cxnSpLocks noChangeShapeType="1"/>
              <a:stCxn id="2062" idx="0"/>
              <a:endCxn id="2059" idx="2"/>
            </p:cNvCxnSpPr>
            <p:nvPr/>
          </p:nvCxnSpPr>
          <p:spPr bwMode="auto">
            <a:xfrm rot="5400000" flipH="1">
              <a:off x="3848" y="272"/>
              <a:ext cx="128" cy="182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7" name="_s2057"/>
            <p:cNvCxnSpPr>
              <a:cxnSpLocks noChangeShapeType="1"/>
              <a:stCxn id="2061" idx="0"/>
              <a:endCxn id="2059" idx="2"/>
            </p:cNvCxnSpPr>
            <p:nvPr/>
          </p:nvCxnSpPr>
          <p:spPr bwMode="auto">
            <a:xfrm rot="16200000">
              <a:off x="2906" y="1214"/>
              <a:ext cx="190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58" name="_s2058"/>
            <p:cNvCxnSpPr>
              <a:cxnSpLocks noChangeShapeType="1"/>
              <a:stCxn id="2060" idx="0"/>
              <a:endCxn id="2059" idx="2"/>
            </p:cNvCxnSpPr>
            <p:nvPr/>
          </p:nvCxnSpPr>
          <p:spPr bwMode="auto">
            <a:xfrm rot="16200000">
              <a:off x="1987" y="249"/>
              <a:ext cx="142" cy="1884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59" name="_s2059"/>
            <p:cNvSpPr>
              <a:spLocks noChangeArrowheads="1"/>
            </p:cNvSpPr>
            <p:nvPr/>
          </p:nvSpPr>
          <p:spPr bwMode="auto">
            <a:xfrm>
              <a:off x="2448" y="480"/>
              <a:ext cx="1104" cy="640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32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Motion</a:t>
              </a:r>
            </a:p>
          </p:txBody>
        </p:sp>
        <p:sp>
          <p:nvSpPr>
            <p:cNvPr id="2060" name="_s2060"/>
            <p:cNvSpPr>
              <a:spLocks noChangeArrowheads="1"/>
            </p:cNvSpPr>
            <p:nvPr/>
          </p:nvSpPr>
          <p:spPr bwMode="auto">
            <a:xfrm>
              <a:off x="552" y="1262"/>
              <a:ext cx="1128" cy="73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None</a:t>
              </a:r>
            </a:p>
          </p:txBody>
        </p:sp>
        <p:sp>
          <p:nvSpPr>
            <p:cNvPr id="2061" name="_s2061"/>
            <p:cNvSpPr>
              <a:spLocks noChangeArrowheads="1"/>
            </p:cNvSpPr>
            <p:nvPr/>
          </p:nvSpPr>
          <p:spPr bwMode="auto">
            <a:xfrm>
              <a:off x="2376" y="1310"/>
              <a:ext cx="1248" cy="704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Uniform</a:t>
              </a:r>
            </a:p>
          </p:txBody>
        </p:sp>
        <p:sp>
          <p:nvSpPr>
            <p:cNvPr id="2062" name="_s2062"/>
            <p:cNvSpPr>
              <a:spLocks noChangeArrowheads="1"/>
            </p:cNvSpPr>
            <p:nvPr/>
          </p:nvSpPr>
          <p:spPr bwMode="auto">
            <a:xfrm>
              <a:off x="4272" y="1248"/>
              <a:ext cx="1104" cy="704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Accelerated</a:t>
              </a:r>
            </a:p>
          </p:txBody>
        </p:sp>
        <p:sp>
          <p:nvSpPr>
            <p:cNvPr id="2063" name="_s2063"/>
            <p:cNvSpPr>
              <a:spLocks noChangeArrowheads="1"/>
            </p:cNvSpPr>
            <p:nvPr/>
          </p:nvSpPr>
          <p:spPr bwMode="auto">
            <a:xfrm>
              <a:off x="2376" y="3038"/>
              <a:ext cx="1248" cy="67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v = </a:t>
              </a:r>
              <a:r>
                <a: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Δ</a:t>
              </a: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d/</a:t>
              </a:r>
              <a:r>
                <a: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Δ</a:t>
              </a: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t</a:t>
              </a:r>
              <a:endParaRPr kumimoji="0" lang="el-GR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2064" name="_s2064"/>
            <p:cNvSpPr>
              <a:spLocks noChangeArrowheads="1"/>
            </p:cNvSpPr>
            <p:nvPr/>
          </p:nvSpPr>
          <p:spPr bwMode="auto">
            <a:xfrm>
              <a:off x="4248" y="3038"/>
              <a:ext cx="1152" cy="624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a = </a:t>
              </a:r>
              <a:r>
                <a: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Δ</a:t>
              </a: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v/</a:t>
              </a:r>
              <a:r>
                <a: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Δ</a:t>
              </a: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t</a:t>
              </a:r>
            </a:p>
          </p:txBody>
        </p:sp>
        <p:sp>
          <p:nvSpPr>
            <p:cNvPr id="2065" name="_s2065"/>
            <p:cNvSpPr>
              <a:spLocks noChangeArrowheads="1"/>
            </p:cNvSpPr>
            <p:nvPr/>
          </p:nvSpPr>
          <p:spPr bwMode="auto">
            <a:xfrm>
              <a:off x="1560" y="2270"/>
              <a:ext cx="1248" cy="672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Constant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speed and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direction</a:t>
              </a:r>
            </a:p>
          </p:txBody>
        </p:sp>
        <p:sp>
          <p:nvSpPr>
            <p:cNvPr id="2066" name="_s2066"/>
            <p:cNvSpPr>
              <a:spLocks noChangeArrowheads="1"/>
            </p:cNvSpPr>
            <p:nvPr/>
          </p:nvSpPr>
          <p:spPr bwMode="auto">
            <a:xfrm>
              <a:off x="3480" y="2174"/>
              <a:ext cx="1200" cy="672"/>
            </a:xfrm>
            <a:prstGeom prst="roundRect">
              <a:avLst>
                <a:gd name="adj" fmla="val 16667"/>
              </a:avLst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Changing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speed and/or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rPr>
                <a:t>direction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Significant </a:t>
            </a:r>
            <a:r>
              <a:rPr lang="en-US" dirty="0" smtClean="0"/>
              <a:t>Figures</a:t>
            </a:r>
            <a:br>
              <a:rPr lang="en-US" dirty="0" smtClean="0"/>
            </a:br>
            <a:r>
              <a:rPr lang="en-US" dirty="0" smtClean="0"/>
              <a:t>AKA </a:t>
            </a:r>
            <a:r>
              <a:rPr lang="en-US" dirty="0" smtClean="0">
                <a:solidFill>
                  <a:srgbClr val="0000FF"/>
                </a:solidFill>
              </a:rPr>
              <a:t>Determine the ‘weakest link’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Non-zeroes are always significant</a:t>
            </a:r>
          </a:p>
          <a:p>
            <a:r>
              <a:rPr lang="en-US" sz="2800" dirty="0" smtClean="0"/>
              <a:t>Zeroes are sometimes significant</a:t>
            </a:r>
          </a:p>
          <a:p>
            <a:pPr lvl="1"/>
            <a:r>
              <a:rPr lang="en-US" dirty="0" smtClean="0"/>
              <a:t>	Ex.  8200?  How many are significant?</a:t>
            </a:r>
          </a:p>
          <a:p>
            <a:pPr lvl="1"/>
            <a:r>
              <a:rPr lang="en-US" dirty="0" smtClean="0"/>
              <a:t>Ex.  8.200 x 10</a:t>
            </a:r>
            <a:r>
              <a:rPr lang="en-US" baseline="30000" dirty="0" smtClean="0"/>
              <a:t>3  </a:t>
            </a:r>
            <a:r>
              <a:rPr lang="en-US" dirty="0" smtClean="0"/>
              <a:t>How many are significant?</a:t>
            </a:r>
          </a:p>
          <a:p>
            <a:r>
              <a:rPr lang="en-US" sz="2800" dirty="0" smtClean="0"/>
              <a:t>Multiplying &amp; Dividing –</a:t>
            </a:r>
          </a:p>
          <a:p>
            <a:pPr lvl="1"/>
            <a:r>
              <a:rPr lang="en-US" b="1" i="1" u="sng" dirty="0" smtClean="0"/>
              <a:t>The answer </a:t>
            </a:r>
            <a:r>
              <a:rPr lang="en-US" dirty="0" smtClean="0"/>
              <a:t>should equal the least # of sig figs in any of the numbers used.  Ex.  1.1 x 2 x 2.55 = ? </a:t>
            </a:r>
          </a:p>
          <a:p>
            <a:r>
              <a:rPr lang="en-US" sz="2800" dirty="0" smtClean="0"/>
              <a:t>Adding &amp; Subtracting – </a:t>
            </a:r>
          </a:p>
          <a:p>
            <a:pPr lvl="1"/>
            <a:r>
              <a:rPr lang="en-US" dirty="0" smtClean="0"/>
              <a:t> The answer should be the same as the least # of decimal places in the numbers used.  Ex.  10.8 </a:t>
            </a:r>
          </a:p>
          <a:p>
            <a:pPr lvl="3">
              <a:buNone/>
            </a:pPr>
            <a:r>
              <a:rPr lang="en-US" dirty="0" smtClean="0"/>
              <a:t>							</a:t>
            </a:r>
            <a:r>
              <a:rPr lang="en-US" sz="2800" u="sng" dirty="0" smtClean="0"/>
              <a:t>-    4.35 </a:t>
            </a:r>
            <a:r>
              <a:rPr lang="en-US" sz="2800" dirty="0" smtClean="0"/>
              <a:t>= ?</a:t>
            </a:r>
            <a:endParaRPr lang="en-US" dirty="0" smtClean="0"/>
          </a:p>
          <a:p>
            <a:pPr lvl="8">
              <a:buNone/>
            </a:pPr>
            <a:r>
              <a:rPr lang="en-US" sz="2800" dirty="0" smtClean="0"/>
              <a:t>				        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baseline="30000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these examples: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r>
              <a:rPr lang="en-US" dirty="0" smtClean="0"/>
              <a:t>(A x B)/C = ?  </a:t>
            </a:r>
            <a:r>
              <a:rPr lang="en-US" sz="2400" dirty="0" smtClean="0"/>
              <a:t>Where A= 483J, B=73.67J and C = 15.67  </a:t>
            </a:r>
          </a:p>
          <a:p>
            <a:pPr>
              <a:buNone/>
            </a:pPr>
            <a:r>
              <a:rPr lang="en-US" sz="2400" dirty="0" smtClean="0"/>
              <a:t>		a.  2270.7 J</a:t>
            </a:r>
            <a:r>
              <a:rPr lang="en-US" sz="2400" baseline="30000" dirty="0" smtClean="0"/>
              <a:t>2</a:t>
            </a:r>
          </a:p>
          <a:p>
            <a:pPr>
              <a:buNone/>
            </a:pPr>
            <a:r>
              <a:rPr lang="en-US" sz="2400" dirty="0" smtClean="0"/>
              <a:t>		b.  2270  J</a:t>
            </a:r>
            <a:r>
              <a:rPr lang="en-US" sz="2400" baseline="30000" dirty="0" smtClean="0"/>
              <a:t>2</a:t>
            </a:r>
          </a:p>
          <a:p>
            <a:pPr>
              <a:buNone/>
            </a:pPr>
            <a:r>
              <a:rPr lang="en-US" sz="2400" dirty="0" smtClean="0"/>
              <a:t>		c.  2.27 x 10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 J</a:t>
            </a:r>
            <a:r>
              <a:rPr lang="en-US" sz="2400" baseline="30000" dirty="0" smtClean="0"/>
              <a:t>2</a:t>
            </a:r>
          </a:p>
          <a:p>
            <a:pPr>
              <a:buNone/>
            </a:pPr>
            <a:r>
              <a:rPr lang="en-US" sz="2400" dirty="0" smtClean="0"/>
              <a:t>	  	d.  2271  J</a:t>
            </a:r>
            <a:r>
              <a:rPr lang="en-US" sz="2400" baseline="30000" dirty="0" smtClean="0"/>
              <a:t>2    </a:t>
            </a:r>
            <a:endParaRPr lang="en-US" sz="2400" dirty="0" smtClean="0"/>
          </a:p>
          <a:p>
            <a:pPr>
              <a:buNone/>
            </a:pPr>
            <a:endParaRPr lang="en-US" sz="2400" baseline="30000" dirty="0" smtClean="0"/>
          </a:p>
          <a:p>
            <a:r>
              <a:rPr lang="en-US" sz="2400" dirty="0" smtClean="0"/>
              <a:t>X + Y + Z = ?  Where X = 48.1,  Y = 77,  and Z = 65.789</a:t>
            </a:r>
          </a:p>
          <a:p>
            <a:pPr lvl="2">
              <a:buNone/>
            </a:pPr>
            <a:r>
              <a:rPr lang="en-US" dirty="0" smtClean="0"/>
              <a:t>a.  191</a:t>
            </a:r>
          </a:p>
          <a:p>
            <a:pPr lvl="2">
              <a:buNone/>
            </a:pPr>
            <a:r>
              <a:rPr lang="en-US" dirty="0" smtClean="0"/>
              <a:t>b.  190.889</a:t>
            </a:r>
          </a:p>
          <a:p>
            <a:pPr lvl="2">
              <a:buNone/>
            </a:pPr>
            <a:r>
              <a:rPr lang="en-US" dirty="0" smtClean="0"/>
              <a:t>c.  190.8</a:t>
            </a:r>
          </a:p>
          <a:p>
            <a:pPr lvl="2">
              <a:buNone/>
            </a:pPr>
            <a:r>
              <a:rPr lang="en-US" dirty="0" smtClean="0"/>
              <a:t>d.  190.9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88</TotalTime>
  <Words>232</Words>
  <Application>Microsoft Macintosh PowerPoint</Application>
  <PresentationFormat>On-screen Show (4:3)</PresentationFormat>
  <Paragraphs>78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               to Physics  </vt:lpstr>
      <vt:lpstr>PowerPoint Presentation</vt:lpstr>
      <vt:lpstr>Develop categories for the following types of motion:</vt:lpstr>
      <vt:lpstr>Possible Categories</vt:lpstr>
      <vt:lpstr>PowerPoint Presentation</vt:lpstr>
      <vt:lpstr>Significant Figures AKA Determine the ‘weakest link’</vt:lpstr>
      <vt:lpstr>Try these examples:</vt:lpstr>
    </vt:vector>
  </TitlesOfParts>
  <Company>MITCHELL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to Physics  </dc:title>
  <dc:creator>Administrator</dc:creator>
  <cp:lastModifiedBy>Tricia Neugebauer</cp:lastModifiedBy>
  <cp:revision>11</cp:revision>
  <dcterms:created xsi:type="dcterms:W3CDTF">2011-08-17T17:52:18Z</dcterms:created>
  <dcterms:modified xsi:type="dcterms:W3CDTF">2015-08-16T22:20:31Z</dcterms:modified>
</cp:coreProperties>
</file>