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78" r:id="rId2"/>
    <p:sldMasterId id="2147483680" r:id="rId3"/>
    <p:sldMasterId id="2147483682" r:id="rId4"/>
    <p:sldMasterId id="2147483684" r:id="rId5"/>
    <p:sldMasterId id="2147483686" r:id="rId6"/>
    <p:sldMasterId id="2147483703" r:id="rId7"/>
    <p:sldMasterId id="2147483705" r:id="rId8"/>
    <p:sldMasterId id="2147483708" r:id="rId9"/>
  </p:sldMasterIdLst>
  <p:notesMasterIdLst>
    <p:notesMasterId r:id="rId22"/>
  </p:notesMasterIdLst>
  <p:sldIdLst>
    <p:sldId id="281" r:id="rId10"/>
    <p:sldId id="282" r:id="rId11"/>
    <p:sldId id="283" r:id="rId12"/>
    <p:sldId id="284" r:id="rId13"/>
    <p:sldId id="298" r:id="rId14"/>
    <p:sldId id="265" r:id="rId15"/>
    <p:sldId id="268" r:id="rId16"/>
    <p:sldId id="269" r:id="rId17"/>
    <p:sldId id="266" r:id="rId18"/>
    <p:sldId id="267" r:id="rId19"/>
    <p:sldId id="270" r:id="rId20"/>
    <p:sldId id="299"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gs" Target="tags/tag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B5476-C1C1-4372-BA66-42B06F83CF93}" type="datetimeFigureOut">
              <a:rPr lang="en-US" smtClean="0"/>
              <a:pPr/>
              <a:t>9/4/2013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1C8911-AB82-49DA-A8B2-A64FC17C4E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Help students interpret graphs….parabola means same motion up and down as well as same time.  Slope at peak would be zero so zero velocity at max height…zero velocity also shown on bottom graph and that the magnitude of g is constant since one slope.</a:t>
            </a:r>
          </a:p>
        </p:txBody>
      </p:sp>
      <p:sp>
        <p:nvSpPr>
          <p:cNvPr id="54276" name="Slide Number Placeholder 3"/>
          <p:cNvSpPr>
            <a:spLocks noGrp="1"/>
          </p:cNvSpPr>
          <p:nvPr>
            <p:ph type="sldNum" sz="quarter" idx="5"/>
          </p:nvPr>
        </p:nvSpPr>
        <p:spPr>
          <a:noFill/>
        </p:spPr>
        <p:txBody>
          <a:bodyPr/>
          <a:lstStyle/>
          <a:p>
            <a:pPr algn="r" rtl="0" fontAlgn="base">
              <a:spcBef>
                <a:spcPct val="0"/>
              </a:spcBef>
              <a:spcAft>
                <a:spcPct val="0"/>
              </a:spcAft>
            </a:pPr>
            <a:fld id="{EBCCD1E2-E702-48F0-AB0D-94C335EFC9DC}" type="slidenum">
              <a:rPr lang="en-US" sz="1200" kern="1200">
                <a:solidFill>
                  <a:srgbClr val="000000"/>
                </a:solidFill>
                <a:latin typeface="Arial" charset="0"/>
                <a:ea typeface="+mn-ea"/>
                <a:cs typeface="+mn-cs"/>
              </a:rPr>
              <a:pPr algn="r" rtl="0" fontAlgn="base">
                <a:spcBef>
                  <a:spcPct val="0"/>
                </a:spcBef>
                <a:spcAft>
                  <a:spcPct val="0"/>
                </a:spcAft>
              </a:pPr>
              <a:t>4</a:t>
            </a:fld>
            <a:endParaRPr lang="en-US" sz="1200" kern="1200">
              <a:solidFill>
                <a:srgbClr val="000000"/>
              </a:solidFill>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algn="r" rtl="0" fontAlgn="base">
              <a:spcBef>
                <a:spcPct val="0"/>
              </a:spcBef>
              <a:spcAft>
                <a:spcPct val="0"/>
              </a:spcAft>
            </a:pPr>
            <a:fld id="{C14A9AC0-B980-48BD-A7D4-18CD0C9D0447}" type="slidenum">
              <a:rPr lang="en-US" sz="1200" kern="1200">
                <a:solidFill>
                  <a:srgbClr val="000000"/>
                </a:solidFill>
                <a:latin typeface="Arial" charset="0"/>
                <a:ea typeface="+mn-ea"/>
                <a:cs typeface="+mn-cs"/>
              </a:rPr>
              <a:pPr algn="r" rtl="0" fontAlgn="base">
                <a:spcBef>
                  <a:spcPct val="0"/>
                </a:spcBef>
                <a:spcAft>
                  <a:spcPct val="0"/>
                </a:spcAft>
              </a:pPr>
              <a:t>11</a:t>
            </a:fld>
            <a:endParaRPr lang="en-US" sz="1200" kern="1200">
              <a:solidFill>
                <a:srgbClr val="000000"/>
              </a:solidFill>
              <a:latin typeface="Arial" charset="0"/>
              <a:ea typeface="+mn-ea"/>
              <a:cs typeface="+mn-cs"/>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http://www.pbs.org/wgbh/nova/escape/skywave.html</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AE78BC68-0D8E-46D8-BDC5-EE8A6323E2C9}"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lgn="l" rtl="0" fontAlgn="base">
              <a:spcBef>
                <a:spcPct val="0"/>
              </a:spcBef>
              <a:spcAft>
                <a:spcPct val="0"/>
              </a:spcAft>
              <a:defRPr/>
            </a:pPr>
            <a:endParaRPr lang="en-US" sz="1000" kern="1200">
              <a:solidFill>
                <a:prstClr val="black"/>
              </a:solidFill>
              <a:latin typeface="Arial" charset="0"/>
              <a:ea typeface="+mn-ea"/>
              <a:cs typeface="+mn-cs"/>
            </a:endParaRPr>
          </a:p>
        </p:txBody>
      </p:sp>
      <p:sp>
        <p:nvSpPr>
          <p:cNvPr id="3" name="Footer Placeholder 21"/>
          <p:cNvSpPr>
            <a:spLocks noGrp="1"/>
          </p:cNvSpPr>
          <p:nvPr>
            <p:ph type="ftr" sz="quarter" idx="11"/>
          </p:nvPr>
        </p:nvSpPr>
        <p:spPr/>
        <p:txBody>
          <a:bodyPr/>
          <a:lstStyle>
            <a:lvl1pPr>
              <a:defRPr/>
            </a:lvl1pPr>
          </a:lstStyle>
          <a:p>
            <a:pPr algn="r" rtl="0" fontAlgn="base">
              <a:spcBef>
                <a:spcPct val="0"/>
              </a:spcBef>
              <a:spcAft>
                <a:spcPct val="0"/>
              </a:spcAft>
              <a:defRPr/>
            </a:pPr>
            <a:endParaRPr lang="en-US" sz="1000" kern="1200">
              <a:solidFill>
                <a:prstClr val="black"/>
              </a:solidFill>
              <a:latin typeface="Arial" charset="0"/>
              <a:ea typeface="+mn-ea"/>
              <a:cs typeface="+mn-cs"/>
            </a:endParaRPr>
          </a:p>
        </p:txBody>
      </p:sp>
      <p:sp>
        <p:nvSpPr>
          <p:cNvPr id="4" name="Slide Number Placeholder 17"/>
          <p:cNvSpPr>
            <a:spLocks noGrp="1"/>
          </p:cNvSpPr>
          <p:nvPr>
            <p:ph type="sldNum" sz="quarter" idx="12"/>
          </p:nvPr>
        </p:nvSpPr>
        <p:spPr/>
        <p:txBody>
          <a:bodyPr/>
          <a:lstStyle>
            <a:lvl1pPr>
              <a:defRPr/>
            </a:lvl1pPr>
          </a:lstStyle>
          <a:p>
            <a:pPr algn="r" rtl="0" fontAlgn="base">
              <a:spcBef>
                <a:spcPct val="0"/>
              </a:spcBef>
              <a:spcAft>
                <a:spcPct val="0"/>
              </a:spcAft>
              <a:defRPr/>
            </a:pPr>
            <a:fld id="{703BC4FA-5996-4A84-B3FA-4928BA3A05F3}" type="slidenum">
              <a:rPr lang="en-US" sz="1000" kern="1200">
                <a:solidFill>
                  <a:prstClr val="black"/>
                </a:solidFill>
                <a:latin typeface="Arial" charset="0"/>
                <a:ea typeface="+mn-ea"/>
                <a:cs typeface="+mn-cs"/>
              </a:rPr>
              <a:pPr algn="r" rtl="0" fontAlgn="base">
                <a:spcBef>
                  <a:spcPct val="0"/>
                </a:spcBef>
                <a:spcAft>
                  <a:spcPct val="0"/>
                </a:spcAft>
                <a:defRPr/>
              </a:pPr>
              <a:t>‹#›</a:t>
            </a:fld>
            <a:endParaRPr lang="en-US" sz="1000" kern="1200">
              <a:solidFill>
                <a:prstClr val="black"/>
              </a:solidFill>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4FB0896-8F6F-4121-BA63-D89A6F2565B8}"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4FB0896-8F6F-4121-BA63-D89A6F2565B8}"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AE78BC68-0D8E-46D8-BDC5-EE8A6323E2C9}"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AE78BC68-0D8E-46D8-BDC5-EE8A6323E2C9}"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4FB0896-8F6F-4121-BA63-D89A6F2565B8}"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322B40B-F961-49F2-BB7C-F1E2FFBFC6A7}"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64CDA40-DA52-48EA-A651-4A7C706423C6}" type="slidenum">
              <a:rPr lang="en-US" sz="1400" kern="1200">
                <a:solidFill>
                  <a:srgbClr val="000000"/>
                </a:solidFill>
                <a:latin typeface="Arial" charset="0"/>
                <a:ea typeface="+mn-ea"/>
                <a:cs typeface="+mn-cs"/>
              </a:rPr>
              <a:pPr algn="r" rtl="0" fontAlgn="base">
                <a:spcBef>
                  <a:spcPct val="0"/>
                </a:spcBef>
                <a:spcAft>
                  <a:spcPct val="0"/>
                </a:spcAft>
                <a:defRPr/>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lgn="l" rtl="0" fontAlgn="base">
              <a:spcBef>
                <a:spcPct val="0"/>
              </a:spcBef>
              <a:spcAft>
                <a:spcPct val="0"/>
              </a:spcAft>
              <a:defRPr/>
            </a:pPr>
            <a:endParaRPr lang="en-US" sz="1000" kern="1200">
              <a:solidFill>
                <a:prstClr val="black"/>
              </a:solidFill>
              <a:latin typeface="Arial" charset="0"/>
              <a:ea typeface="+mn-ea"/>
              <a:cs typeface="+mn-cs"/>
            </a:endParaRPr>
          </a:p>
        </p:txBody>
      </p:sp>
      <p:sp>
        <p:nvSpPr>
          <p:cNvPr id="5" name="Footer Placeholder 21"/>
          <p:cNvSpPr>
            <a:spLocks noGrp="1"/>
          </p:cNvSpPr>
          <p:nvPr>
            <p:ph type="ftr" sz="quarter" idx="11"/>
          </p:nvPr>
        </p:nvSpPr>
        <p:spPr/>
        <p:txBody>
          <a:bodyPr/>
          <a:lstStyle>
            <a:lvl1pPr>
              <a:defRPr/>
            </a:lvl1pPr>
          </a:lstStyle>
          <a:p>
            <a:pPr algn="r" rtl="0" fontAlgn="base">
              <a:spcBef>
                <a:spcPct val="0"/>
              </a:spcBef>
              <a:spcAft>
                <a:spcPct val="0"/>
              </a:spcAft>
              <a:defRPr/>
            </a:pPr>
            <a:endParaRPr lang="en-US" sz="1000" kern="1200">
              <a:solidFill>
                <a:prstClr val="black"/>
              </a:solidFill>
              <a:latin typeface="Arial" charset="0"/>
              <a:ea typeface="+mn-ea"/>
              <a:cs typeface="+mn-cs"/>
            </a:endParaRPr>
          </a:p>
        </p:txBody>
      </p:sp>
      <p:sp>
        <p:nvSpPr>
          <p:cNvPr id="6" name="Slide Number Placeholder 17"/>
          <p:cNvSpPr>
            <a:spLocks noGrp="1"/>
          </p:cNvSpPr>
          <p:nvPr>
            <p:ph type="sldNum" sz="quarter" idx="12"/>
          </p:nvPr>
        </p:nvSpPr>
        <p:spPr/>
        <p:txBody>
          <a:bodyPr/>
          <a:lstStyle>
            <a:lvl1pPr>
              <a:defRPr/>
            </a:lvl1pPr>
          </a:lstStyle>
          <a:p>
            <a:pPr algn="r" rtl="0" fontAlgn="base">
              <a:spcBef>
                <a:spcPct val="0"/>
              </a:spcBef>
              <a:spcAft>
                <a:spcPct val="0"/>
              </a:spcAft>
              <a:defRPr/>
            </a:pPr>
            <a:fld id="{1E5B0404-045B-4144-9443-94A8EF7762C1}" type="slidenum">
              <a:rPr lang="en-US" sz="1000" kern="1200">
                <a:solidFill>
                  <a:prstClr val="black"/>
                </a:solidFill>
                <a:latin typeface="Arial" charset="0"/>
                <a:ea typeface="+mn-ea"/>
                <a:cs typeface="+mn-cs"/>
              </a:rPr>
              <a:pPr algn="r" rtl="0" fontAlgn="base">
                <a:spcBef>
                  <a:spcPct val="0"/>
                </a:spcBef>
                <a:spcAft>
                  <a:spcPct val="0"/>
                </a:spcAft>
                <a:defRPr/>
              </a:pPr>
              <a:t>‹#›</a:t>
            </a:fld>
            <a:endParaRPr lang="en-US" sz="1000" kern="1200">
              <a:solidFill>
                <a:prstClr val="black"/>
              </a:solidFill>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EE49431-B785-4EDF-9821-2418C5FC0DEE}"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6B1A0205-AE0F-4783-B7FC-CA21D9ADEBF2}" type="slidenum">
              <a:rPr lang="en-US" kern="1200">
                <a:solidFill>
                  <a:srgbClr val="000000"/>
                </a:solidFill>
                <a:latin typeface="Arial" charset="0"/>
                <a:ea typeface="+mn-ea"/>
                <a:cs typeface="+mn-cs"/>
              </a:rPr>
              <a:pPr rtl="0" fontAlgn="base">
                <a:spcBef>
                  <a:spcPct val="0"/>
                </a:spcBef>
                <a:spcAft>
                  <a:spcPct val="0"/>
                </a:spcAft>
                <a:defRPr/>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704" r:id="rId1"/>
    <p:sldLayoutId id="2147483707"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fontAlgn="base">
              <a:spcBef>
                <a:spcPct val="0"/>
              </a:spcBef>
              <a:spcAft>
                <a:spcPct val="0"/>
              </a:spcAft>
              <a:defRPr/>
            </a:pPr>
            <a:endParaRPr lang="en-US" kern="1200">
              <a:solidFill>
                <a:prstClr val="black"/>
              </a:solidFill>
              <a:latin typeface="Arial" charset="0"/>
              <a:ea typeface="+mn-ea"/>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fontAlgn="base">
              <a:spcBef>
                <a:spcPct val="0"/>
              </a:spcBef>
              <a:spcAft>
                <a:spcPct val="0"/>
              </a:spcAft>
              <a:defRPr/>
            </a:pPr>
            <a:endParaRPr lang="en-US" kern="1200">
              <a:solidFill>
                <a:prstClr val="black"/>
              </a:solidFill>
              <a:latin typeface="Arial" charset="0"/>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base">
              <a:spcBef>
                <a:spcPct val="0"/>
              </a:spcBef>
              <a:spcAft>
                <a:spcPct val="0"/>
              </a:spcAft>
              <a:defRPr/>
            </a:pPr>
            <a:endParaRPr lang="en-US" kern="1200">
              <a:solidFill>
                <a:prstClr val="white"/>
              </a:solidFill>
              <a:latin typeface="Lucida Sans Unicode"/>
              <a:ea typeface="+mn-ea"/>
              <a:cs typeface="+mn-cs"/>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5609"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defRPr>
            </a:lvl1pPr>
            <a:extLst/>
          </a:lstStyle>
          <a:p>
            <a:pPr rtl="0" fontAlgn="base">
              <a:spcBef>
                <a:spcPct val="0"/>
              </a:spcBef>
              <a:spcAft>
                <a:spcPct val="0"/>
              </a:spcAft>
              <a:defRPr/>
            </a:pPr>
            <a:endParaRPr lang="en-US" kern="1200">
              <a:latin typeface="Arial" charset="0"/>
              <a:ea typeface="+mn-ea"/>
              <a:cs typeface="+mn-cs"/>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defRPr>
            </a:lvl1pPr>
            <a:extLst/>
          </a:lstStyle>
          <a:p>
            <a:pPr rtl="0" fontAlgn="base">
              <a:spcBef>
                <a:spcPct val="0"/>
              </a:spcBef>
              <a:spcAft>
                <a:spcPct val="0"/>
              </a:spcAft>
              <a:defRPr/>
            </a:pPr>
            <a:endParaRPr lang="en-US" kern="1200">
              <a:latin typeface="Arial" charset="0"/>
              <a:ea typeface="+mn-ea"/>
              <a:cs typeface="+mn-cs"/>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prstClr val="black"/>
                </a:solidFill>
              </a:defRPr>
            </a:lvl1pPr>
            <a:extLst/>
          </a:lstStyle>
          <a:p>
            <a:pPr rtl="0" fontAlgn="base">
              <a:spcBef>
                <a:spcPct val="0"/>
              </a:spcBef>
              <a:spcAft>
                <a:spcPct val="0"/>
              </a:spcAft>
              <a:defRPr/>
            </a:pPr>
            <a:fld id="{E183CF6C-1EED-470A-B802-8A5B2A9E4799}" type="slidenum">
              <a:rPr lang="en-US" kern="1200">
                <a:latin typeface="Arial" charset="0"/>
                <a:ea typeface="+mn-ea"/>
                <a:cs typeface="+mn-cs"/>
              </a:rPr>
              <a:pPr rtl="0" fontAlgn="base">
                <a:spcBef>
                  <a:spcPct val="0"/>
                </a:spcBef>
                <a:spcAft>
                  <a:spcPct val="0"/>
                </a:spcAft>
                <a:defRPr/>
              </a:pPr>
              <a:t>‹#›</a:t>
            </a:fld>
            <a:endParaRPr lang="en-US" kern="120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706" r:id="rId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fontAlgn="base">
              <a:spcBef>
                <a:spcPct val="0"/>
              </a:spcBef>
              <a:spcAft>
                <a:spcPct val="0"/>
              </a:spcAft>
              <a:defRPr/>
            </a:pPr>
            <a:endParaRPr lang="en-US" kern="1200">
              <a:solidFill>
                <a:prstClr val="black"/>
              </a:solidFill>
              <a:latin typeface="Arial" charset="0"/>
              <a:ea typeface="+mn-ea"/>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fontAlgn="base">
              <a:spcBef>
                <a:spcPct val="0"/>
              </a:spcBef>
              <a:spcAft>
                <a:spcPct val="0"/>
              </a:spcAft>
              <a:defRPr/>
            </a:pPr>
            <a:endParaRPr lang="en-US" kern="1200">
              <a:solidFill>
                <a:prstClr val="black"/>
              </a:solidFill>
              <a:latin typeface="Arial" charset="0"/>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base">
              <a:spcBef>
                <a:spcPct val="0"/>
              </a:spcBef>
              <a:spcAft>
                <a:spcPct val="0"/>
              </a:spcAft>
              <a:defRPr/>
            </a:pPr>
            <a:endParaRPr lang="en-US" kern="1200">
              <a:solidFill>
                <a:prstClr val="white"/>
              </a:solidFill>
              <a:latin typeface="Lucida Sans Unicode"/>
              <a:ea typeface="+mn-ea"/>
              <a:cs typeface="+mn-cs"/>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76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defRPr>
            </a:lvl1pPr>
            <a:extLst/>
          </a:lstStyle>
          <a:p>
            <a:pPr rtl="0" fontAlgn="base">
              <a:spcBef>
                <a:spcPct val="0"/>
              </a:spcBef>
              <a:spcAft>
                <a:spcPct val="0"/>
              </a:spcAft>
              <a:defRPr/>
            </a:pPr>
            <a:endParaRPr lang="en-US" kern="1200">
              <a:latin typeface="Arial" charset="0"/>
              <a:ea typeface="+mn-ea"/>
              <a:cs typeface="+mn-cs"/>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defRPr>
            </a:lvl1pPr>
            <a:extLst/>
          </a:lstStyle>
          <a:p>
            <a:pPr rtl="0" fontAlgn="base">
              <a:spcBef>
                <a:spcPct val="0"/>
              </a:spcBef>
              <a:spcAft>
                <a:spcPct val="0"/>
              </a:spcAft>
              <a:defRPr/>
            </a:pPr>
            <a:endParaRPr lang="en-US" kern="1200">
              <a:latin typeface="Arial" charset="0"/>
              <a:ea typeface="+mn-ea"/>
              <a:cs typeface="+mn-cs"/>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prstClr val="black"/>
                </a:solidFill>
              </a:defRPr>
            </a:lvl1pPr>
            <a:extLst/>
          </a:lstStyle>
          <a:p>
            <a:pPr rtl="0" fontAlgn="base">
              <a:spcBef>
                <a:spcPct val="0"/>
              </a:spcBef>
              <a:spcAft>
                <a:spcPct val="0"/>
              </a:spcAft>
              <a:defRPr/>
            </a:pPr>
            <a:fld id="{EC3C6C18-8237-48A4-AE15-F4513A7849B6}" type="slidenum">
              <a:rPr lang="en-US" kern="1200">
                <a:latin typeface="Arial" charset="0"/>
                <a:ea typeface="+mn-ea"/>
                <a:cs typeface="+mn-cs"/>
              </a:rPr>
              <a:pPr rtl="0" fontAlgn="base">
                <a:spcBef>
                  <a:spcPct val="0"/>
                </a:spcBef>
                <a:spcAft>
                  <a:spcPct val="0"/>
                </a:spcAft>
                <a:defRPr/>
              </a:pPr>
              <a:t>‹#›</a:t>
            </a:fld>
            <a:endParaRPr lang="en-US" kern="120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709" r:id="rId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hyperlink" Target="http://www.tinyurl.com/JKittinger" TargetMode="External"/><Relationship Id="rId3" Type="http://schemas.openxmlformats.org/officeDocument/2006/relationships/notesSlide" Target="../notesSlides/notesSlide2.xml"/><Relationship Id="rId7" Type="http://schemas.openxmlformats.org/officeDocument/2006/relationships/hyperlink" Target="http://video.google.com/videoplay?docid=-369888258105653405&amp;q=Kittinger" TargetMode="External"/><Relationship Id="rId2" Type="http://schemas.openxmlformats.org/officeDocument/2006/relationships/slideLayout" Target="../slideLayouts/slideLayout6.xml"/><Relationship Id="rId1" Type="http://schemas.openxmlformats.org/officeDocument/2006/relationships/tags" Target="../tags/tag13.xml"/><Relationship Id="rId6" Type="http://schemas.openxmlformats.org/officeDocument/2006/relationships/hyperlink" Target="http://www.tinyurl.com/KittingerPBS" TargetMode="Externa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iZp7DJb7CG0"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9.xml"/><Relationship Id="rId1" Type="http://schemas.openxmlformats.org/officeDocument/2006/relationships/tags" Target="../tags/tag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p:txBody>
          <a:bodyPr/>
          <a:lstStyle/>
          <a:p>
            <a:r>
              <a:rPr lang="en-US" sz="3600" dirty="0" smtClean="0"/>
              <a:t/>
            </a:r>
            <a:br>
              <a:rPr lang="en-US" sz="3600" dirty="0" smtClean="0"/>
            </a:br>
            <a:r>
              <a:rPr lang="en-US" sz="3600" dirty="0" smtClean="0"/>
              <a:t>Homework Quiz #4</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What about objects moving vertically…with or against gravity?</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PQuestion"/>
          <p:cNvSpPr>
            <a:spLocks noGrp="1" noChangeArrowheads="1"/>
          </p:cNvSpPr>
          <p:nvPr>
            <p:ph type="title"/>
          </p:nvPr>
        </p:nvSpPr>
        <p:spPr>
          <a:xfrm>
            <a:off x="533400" y="914400"/>
            <a:ext cx="8229600" cy="1143000"/>
          </a:xfrm>
        </p:spPr>
        <p:txBody>
          <a:bodyPr/>
          <a:lstStyle/>
          <a:p>
            <a:pPr algn="l" eaLnBrk="1" hangingPunct="1"/>
            <a:r>
              <a:rPr lang="en-US" sz="4000" smtClean="0"/>
              <a:t>Which of the following statements is true about the distance covered by the diver as he falls?</a:t>
            </a:r>
          </a:p>
        </p:txBody>
      </p:sp>
      <p:sp>
        <p:nvSpPr>
          <p:cNvPr id="5126" name="TPAnswers"/>
          <p:cNvSpPr>
            <a:spLocks noGrp="1" noChangeArrowheads="1"/>
          </p:cNvSpPr>
          <p:nvPr>
            <p:ph type="body" idx="1"/>
            <p:custDataLst>
              <p:tags r:id="rId2"/>
            </p:custDataLst>
          </p:nvPr>
        </p:nvSpPr>
        <p:spPr>
          <a:xfrm>
            <a:off x="457200" y="2590800"/>
            <a:ext cx="8229600" cy="3535363"/>
          </a:xfrm>
        </p:spPr>
        <p:txBody>
          <a:bodyPr/>
          <a:lstStyle/>
          <a:p>
            <a:pPr marL="609600" indent="-609600" eaLnBrk="1" hangingPunct="1">
              <a:buFontTx/>
              <a:buAutoNum type="alphaUcPeriod"/>
            </a:pPr>
            <a:r>
              <a:rPr lang="en-US" smtClean="0"/>
              <a:t>The distance is constant for each second of fall.</a:t>
            </a:r>
          </a:p>
          <a:p>
            <a:pPr marL="609600" indent="-609600" eaLnBrk="1" hangingPunct="1">
              <a:buFontTx/>
              <a:buAutoNum type="alphaUcPeriod"/>
            </a:pPr>
            <a:r>
              <a:rPr lang="en-US" smtClean="0"/>
              <a:t>The distance increases by the same amount each second</a:t>
            </a:r>
          </a:p>
          <a:p>
            <a:pPr marL="609600" indent="-609600" eaLnBrk="1" hangingPunct="1">
              <a:buFontTx/>
              <a:buAutoNum type="alphaUcPeriod"/>
            </a:pPr>
            <a:r>
              <a:rPr lang="en-US" smtClean="0"/>
              <a:t>The distance increases by increasing amounts each second</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24400" y="0"/>
            <a:ext cx="4191000" cy="1295400"/>
          </a:xfrm>
        </p:spPr>
        <p:txBody>
          <a:bodyPr/>
          <a:lstStyle/>
          <a:p>
            <a:pPr eaLnBrk="1" hangingPunct="1"/>
            <a:r>
              <a:rPr lang="en-US" sz="4000" smtClean="0">
                <a:solidFill>
                  <a:srgbClr val="FF3300"/>
                </a:solidFill>
              </a:rPr>
              <a:t>The Ultimate Freefall</a:t>
            </a:r>
          </a:p>
        </p:txBody>
      </p:sp>
      <p:pic>
        <p:nvPicPr>
          <p:cNvPr id="27651" name="Picture 6" descr="kittinger_art"/>
          <p:cNvPicPr>
            <a:picLocks noChangeAspect="1" noChangeArrowheads="1"/>
          </p:cNvPicPr>
          <p:nvPr/>
        </p:nvPicPr>
        <p:blipFill>
          <a:blip r:embed="rId4" cstate="print"/>
          <a:srcRect/>
          <a:stretch>
            <a:fillRect/>
          </a:stretch>
        </p:blipFill>
        <p:spPr bwMode="auto">
          <a:xfrm>
            <a:off x="0" y="0"/>
            <a:ext cx="4495800" cy="2438400"/>
          </a:xfrm>
          <a:prstGeom prst="rect">
            <a:avLst/>
          </a:prstGeom>
          <a:noFill/>
          <a:ln w="9525">
            <a:noFill/>
            <a:miter lim="800000"/>
            <a:headEnd/>
            <a:tailEnd/>
          </a:ln>
        </p:spPr>
      </p:pic>
      <p:pic>
        <p:nvPicPr>
          <p:cNvPr id="27652" name="Picture 4" descr="joe_kittinger"/>
          <p:cNvPicPr>
            <a:picLocks noChangeAspect="1" noChangeArrowheads="1"/>
          </p:cNvPicPr>
          <p:nvPr/>
        </p:nvPicPr>
        <p:blipFill>
          <a:blip r:embed="rId5" cstate="print"/>
          <a:srcRect/>
          <a:stretch>
            <a:fillRect/>
          </a:stretch>
        </p:blipFill>
        <p:spPr bwMode="auto">
          <a:xfrm>
            <a:off x="4953000" y="1524000"/>
            <a:ext cx="3903663" cy="4953000"/>
          </a:xfrm>
          <a:prstGeom prst="rect">
            <a:avLst/>
          </a:prstGeom>
          <a:noFill/>
          <a:ln w="9525">
            <a:noFill/>
            <a:miter lim="800000"/>
            <a:headEnd/>
            <a:tailEnd/>
          </a:ln>
        </p:spPr>
      </p:pic>
      <p:sp>
        <p:nvSpPr>
          <p:cNvPr id="27653" name="Rectangle 3"/>
          <p:cNvSpPr>
            <a:spLocks noGrp="1" noChangeArrowheads="1"/>
          </p:cNvSpPr>
          <p:nvPr>
            <p:ph type="body" idx="1"/>
          </p:nvPr>
        </p:nvSpPr>
        <p:spPr>
          <a:xfrm>
            <a:off x="609600" y="2590800"/>
            <a:ext cx="4267200" cy="3962400"/>
          </a:xfrm>
        </p:spPr>
        <p:txBody>
          <a:bodyPr/>
          <a:lstStyle/>
          <a:p>
            <a:pPr eaLnBrk="1" hangingPunct="1">
              <a:lnSpc>
                <a:spcPct val="90000"/>
              </a:lnSpc>
            </a:pPr>
            <a:r>
              <a:rPr lang="en-US" sz="2800" smtClean="0">
                <a:solidFill>
                  <a:srgbClr val="FFFF00"/>
                </a:solidFill>
              </a:rPr>
              <a:t>Joe Kittinger</a:t>
            </a:r>
          </a:p>
          <a:p>
            <a:pPr lvl="1" eaLnBrk="1" hangingPunct="1">
              <a:lnSpc>
                <a:spcPct val="90000"/>
              </a:lnSpc>
            </a:pPr>
            <a:r>
              <a:rPr lang="en-US" sz="2400" smtClean="0">
                <a:solidFill>
                  <a:srgbClr val="FFFF00"/>
                </a:solidFill>
              </a:rPr>
              <a:t>August 16, 1960 </a:t>
            </a:r>
          </a:p>
          <a:p>
            <a:pPr lvl="1" eaLnBrk="1" hangingPunct="1">
              <a:lnSpc>
                <a:spcPct val="90000"/>
              </a:lnSpc>
            </a:pPr>
            <a:r>
              <a:rPr lang="en-US" sz="2400" smtClean="0">
                <a:solidFill>
                  <a:srgbClr val="FFFF00"/>
                </a:solidFill>
              </a:rPr>
              <a:t>Jumped from 102,800 ft </a:t>
            </a:r>
          </a:p>
          <a:p>
            <a:pPr lvl="1" eaLnBrk="1" hangingPunct="1">
              <a:lnSpc>
                <a:spcPct val="90000"/>
              </a:lnSpc>
            </a:pPr>
            <a:r>
              <a:rPr lang="en-US" sz="2400" smtClean="0">
                <a:solidFill>
                  <a:srgbClr val="FFFF00"/>
                </a:solidFill>
              </a:rPr>
              <a:t>Fall lasted four minutes and thirty-six seconds, a record.</a:t>
            </a:r>
          </a:p>
          <a:p>
            <a:pPr lvl="1" eaLnBrk="1" hangingPunct="1">
              <a:lnSpc>
                <a:spcPct val="90000"/>
              </a:lnSpc>
            </a:pPr>
            <a:r>
              <a:rPr lang="en-US" sz="2400" smtClean="0">
                <a:solidFill>
                  <a:srgbClr val="FFFF00"/>
                </a:solidFill>
              </a:rPr>
              <a:t>Parachute opened at 17,500 ft</a:t>
            </a:r>
          </a:p>
          <a:p>
            <a:pPr lvl="1" eaLnBrk="1" hangingPunct="1">
              <a:lnSpc>
                <a:spcPct val="90000"/>
              </a:lnSpc>
            </a:pPr>
            <a:r>
              <a:rPr lang="en-US" sz="2400" smtClean="0">
                <a:solidFill>
                  <a:srgbClr val="FFFF00"/>
                </a:solidFill>
              </a:rPr>
              <a:t>Achieved maximum speed of 614 mph</a:t>
            </a:r>
          </a:p>
        </p:txBody>
      </p:sp>
      <p:sp>
        <p:nvSpPr>
          <p:cNvPr id="27654" name="Text Box 7"/>
          <p:cNvSpPr txBox="1">
            <a:spLocks noChangeArrowheads="1"/>
          </p:cNvSpPr>
          <p:nvPr/>
        </p:nvSpPr>
        <p:spPr bwMode="auto">
          <a:xfrm>
            <a:off x="4419600" y="6477000"/>
            <a:ext cx="4724400" cy="366713"/>
          </a:xfrm>
          <a:prstGeom prst="rect">
            <a:avLst/>
          </a:prstGeom>
          <a:noFill/>
          <a:ln w="9525">
            <a:noFill/>
            <a:miter lim="800000"/>
            <a:headEnd/>
            <a:tailEnd/>
          </a:ln>
        </p:spPr>
        <p:txBody>
          <a:bodyPr>
            <a:spAutoFit/>
          </a:bodyPr>
          <a:lstStyle/>
          <a:p>
            <a:pPr algn="l" rtl="0" fontAlgn="base">
              <a:spcBef>
                <a:spcPct val="50000"/>
              </a:spcBef>
              <a:spcAft>
                <a:spcPct val="0"/>
              </a:spcAft>
            </a:pPr>
            <a:endParaRPr lang="en-US" kern="1200">
              <a:solidFill>
                <a:srgbClr val="000000"/>
              </a:solidFill>
              <a:latin typeface="Arial" charset="0"/>
              <a:ea typeface="+mn-ea"/>
              <a:cs typeface="+mn-cs"/>
            </a:endParaRPr>
          </a:p>
        </p:txBody>
      </p:sp>
      <p:sp>
        <p:nvSpPr>
          <p:cNvPr id="27655" name="Text Box 8"/>
          <p:cNvSpPr txBox="1">
            <a:spLocks noChangeArrowheads="1"/>
          </p:cNvSpPr>
          <p:nvPr/>
        </p:nvSpPr>
        <p:spPr bwMode="auto">
          <a:xfrm>
            <a:off x="4800600" y="6248400"/>
            <a:ext cx="4343400" cy="338554"/>
          </a:xfrm>
          <a:prstGeom prst="rect">
            <a:avLst/>
          </a:prstGeom>
          <a:solidFill>
            <a:srgbClr val="CCECFF"/>
          </a:solidFill>
          <a:ln w="9525">
            <a:noFill/>
            <a:miter lim="800000"/>
            <a:headEnd/>
            <a:tailEnd/>
          </a:ln>
        </p:spPr>
        <p:txBody>
          <a:bodyPr>
            <a:spAutoFit/>
          </a:bodyPr>
          <a:lstStyle/>
          <a:p>
            <a:pPr fontAlgn="base">
              <a:spcBef>
                <a:spcPct val="30000"/>
              </a:spcBef>
              <a:spcAft>
                <a:spcPct val="0"/>
              </a:spcAft>
            </a:pPr>
            <a:r>
              <a:rPr lang="en-US" sz="1600" b="1" dirty="0" smtClean="0">
                <a:hlinkClick r:id="rId6"/>
              </a:rPr>
              <a:t>http://www.tinyurl.com/KittingerPBS</a:t>
            </a:r>
            <a:r>
              <a:rPr lang="en-US" sz="1600" b="1" dirty="0" smtClean="0"/>
              <a:t> </a:t>
            </a:r>
            <a:endParaRPr lang="en-US" sz="1600" kern="1200" dirty="0">
              <a:solidFill>
                <a:srgbClr val="FFFFFF"/>
              </a:solidFill>
              <a:latin typeface="Arial" charset="0"/>
              <a:ea typeface="+mn-ea"/>
              <a:cs typeface="+mn-cs"/>
            </a:endParaRPr>
          </a:p>
        </p:txBody>
      </p:sp>
      <p:sp>
        <p:nvSpPr>
          <p:cNvPr id="27656" name="Text Box 9"/>
          <p:cNvSpPr txBox="1">
            <a:spLocks noChangeArrowheads="1"/>
          </p:cNvSpPr>
          <p:nvPr/>
        </p:nvSpPr>
        <p:spPr bwMode="auto">
          <a:xfrm>
            <a:off x="5029200" y="1676400"/>
            <a:ext cx="3886200" cy="584775"/>
          </a:xfrm>
          <a:prstGeom prst="rect">
            <a:avLst/>
          </a:prstGeom>
          <a:noFill/>
          <a:ln w="9525">
            <a:noFill/>
            <a:miter lim="800000"/>
            <a:headEnd/>
            <a:tailEnd/>
          </a:ln>
        </p:spPr>
        <p:txBody>
          <a:bodyPr wrap="square">
            <a:spAutoFit/>
          </a:bodyPr>
          <a:lstStyle/>
          <a:p>
            <a:pPr fontAlgn="base">
              <a:spcBef>
                <a:spcPct val="50000"/>
              </a:spcBef>
              <a:spcAft>
                <a:spcPct val="0"/>
              </a:spcAft>
            </a:pPr>
            <a:r>
              <a:rPr lang="en-US" sz="1600" b="1" kern="1200" dirty="0">
                <a:solidFill>
                  <a:srgbClr val="FFFF00"/>
                </a:solidFill>
                <a:latin typeface="Arial" charset="0"/>
                <a:ea typeface="+mn-ea"/>
                <a:cs typeface="+mn-cs"/>
              </a:rPr>
              <a:t>(</a:t>
            </a:r>
            <a:r>
              <a:rPr lang="en-US" sz="1600" b="1" kern="1200" dirty="0" smtClean="0">
                <a:solidFill>
                  <a:srgbClr val="FFFF00"/>
                </a:solidFill>
                <a:latin typeface="Arial" charset="0"/>
                <a:ea typeface="+mn-ea"/>
                <a:cs typeface="+mn-cs"/>
                <a:hlinkClick r:id="rId7"/>
              </a:rPr>
              <a:t>video</a:t>
            </a:r>
            <a:r>
              <a:rPr lang="en-US" sz="1600" b="1" dirty="0" smtClean="0">
                <a:solidFill>
                  <a:srgbClr val="FFFF00"/>
                </a:solidFill>
                <a:latin typeface="Arial" charset="0"/>
              </a:rPr>
              <a:t> - </a:t>
            </a:r>
            <a:r>
              <a:rPr lang="en-US" sz="1600" b="1" dirty="0" smtClean="0">
                <a:solidFill>
                  <a:srgbClr val="FFFF00"/>
                </a:solidFill>
                <a:latin typeface="Arial" charset="0"/>
                <a:hlinkClick r:id="rId8"/>
              </a:rPr>
              <a:t>http://www.tinyurl.com/JKittinger</a:t>
            </a:r>
            <a:r>
              <a:rPr lang="en-US" sz="1600" b="1" dirty="0" smtClean="0">
                <a:solidFill>
                  <a:srgbClr val="FFFF00"/>
                </a:solidFill>
                <a:latin typeface="Arial" charset="0"/>
              </a:rPr>
              <a:t>) </a:t>
            </a:r>
            <a:endParaRPr lang="en-US" sz="1600" b="1" kern="1200" dirty="0">
              <a:solidFill>
                <a:srgbClr val="FFFF00"/>
              </a:solidFill>
              <a:latin typeface="Arial"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Felix Baumgartner</a:t>
            </a:r>
            <a:endParaRPr lang="en-US" dirty="0"/>
          </a:p>
        </p:txBody>
      </p:sp>
      <p:sp>
        <p:nvSpPr>
          <p:cNvPr id="3" name="Content Placeholder 2"/>
          <p:cNvSpPr>
            <a:spLocks noGrp="1"/>
          </p:cNvSpPr>
          <p:nvPr>
            <p:ph idx="1"/>
          </p:nvPr>
        </p:nvSpPr>
        <p:spPr/>
        <p:txBody>
          <a:bodyPr/>
          <a:lstStyle/>
          <a:p>
            <a:r>
              <a:rPr lang="en-US" dirty="0" smtClean="0"/>
              <a:t>New Free fall record </a:t>
            </a:r>
          </a:p>
          <a:p>
            <a:r>
              <a:rPr lang="en-US" dirty="0" smtClean="0"/>
              <a:t>128,000ft</a:t>
            </a:r>
          </a:p>
          <a:p>
            <a:r>
              <a:rPr lang="en-US" dirty="0" smtClean="0"/>
              <a:t>Broke the sound barrier with only his body</a:t>
            </a:r>
          </a:p>
          <a:p>
            <a:pPr>
              <a:buNone/>
            </a:pPr>
            <a:endParaRPr lang="en-US" dirty="0" smtClean="0"/>
          </a:p>
          <a:p>
            <a:r>
              <a:rPr lang="en-US" dirty="0" smtClean="0">
                <a:hlinkClick r:id="rId2"/>
              </a:rPr>
              <a:t>http://</a:t>
            </a:r>
            <a:r>
              <a:rPr lang="en-US" dirty="0" smtClean="0">
                <a:hlinkClick r:id="rId2"/>
              </a:rPr>
              <a:t>www.youtube.com/watch?v=iZp7DJb7CG0</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1600200"/>
            <a:ext cx="6477000" cy="4530725"/>
          </a:xfrm>
        </p:spPr>
        <p:txBody>
          <a:bodyPr/>
          <a:lstStyle/>
          <a:p>
            <a:pPr eaLnBrk="1" hangingPunct="1"/>
            <a:r>
              <a:rPr lang="en-US" smtClean="0"/>
              <a:t>Sketch the distance-time graph and velocity-time graph for a ball that is tossed straight up in the air</a:t>
            </a:r>
          </a:p>
          <a:p>
            <a:pPr lvl="1" eaLnBrk="1" hangingPunct="1"/>
            <a:r>
              <a:rPr lang="en-US" smtClean="0"/>
              <a:t>Graph from when the ball is released until it is caught</a:t>
            </a:r>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Ball Toss</a:t>
            </a:r>
            <a:endParaRPr lang="en-US" dirty="0">
              <a:solidFill>
                <a:schemeClr val="tx1"/>
              </a:solidFill>
            </a:endParaRPr>
          </a:p>
        </p:txBody>
      </p:sp>
      <p:pic>
        <p:nvPicPr>
          <p:cNvPr id="75778" name="Picture 2" descr="C:\Documents and Settings\judy.vondruska\Local Settings\Temporary Internet Files\Content.IE5\O269900B\MCj00787420000[1].wmf"/>
          <p:cNvPicPr>
            <a:picLocks noChangeAspect="1" noChangeArrowheads="1"/>
          </p:cNvPicPr>
          <p:nvPr/>
        </p:nvPicPr>
        <p:blipFill>
          <a:blip r:embed="rId3" cstate="print">
            <a:duotone>
              <a:schemeClr val="accent5">
                <a:shade val="45000"/>
                <a:satMod val="135000"/>
              </a:schemeClr>
              <a:prstClr val="white"/>
            </a:duotone>
          </a:blip>
          <a:srcRect l="46467"/>
          <a:stretch>
            <a:fillRect/>
          </a:stretch>
        </p:blipFill>
        <p:spPr bwMode="auto">
          <a:xfrm>
            <a:off x="7239001" y="3657600"/>
            <a:ext cx="1447800" cy="2463597"/>
          </a:xfrm>
          <a:prstGeom prst="rect">
            <a:avLst/>
          </a:prstGeom>
          <a:noFill/>
          <a:ln>
            <a:noFill/>
          </a:ln>
        </p:spPr>
      </p:pic>
      <p:pic>
        <p:nvPicPr>
          <p:cNvPr id="38917" name="Picture 3" descr="C:\Documents and Settings\judy.vondruska\Local Settings\Temporary Internet Files\Content.IE5\ZPQQ6UXO\MCj04370410000[1].png"/>
          <p:cNvPicPr>
            <a:picLocks noChangeAspect="1" noChangeArrowheads="1"/>
          </p:cNvPicPr>
          <p:nvPr/>
        </p:nvPicPr>
        <p:blipFill>
          <a:blip r:embed="rId4" cstate="print"/>
          <a:srcRect/>
          <a:stretch>
            <a:fillRect/>
          </a:stretch>
        </p:blipFill>
        <p:spPr bwMode="auto">
          <a:xfrm>
            <a:off x="6858000" y="4191000"/>
            <a:ext cx="685800" cy="685800"/>
          </a:xfrm>
          <a:prstGeom prst="rect">
            <a:avLst/>
          </a:prstGeom>
          <a:noFill/>
          <a:ln w="9525">
            <a:noFill/>
            <a:miter lim="800000"/>
            <a:headEnd/>
            <a:tailEnd/>
          </a:ln>
        </p:spPr>
      </p:pic>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Ball Toss Analysis</a:t>
            </a:r>
          </a:p>
        </p:txBody>
      </p:sp>
      <p:pic>
        <p:nvPicPr>
          <p:cNvPr id="39939" name="Picture 2"/>
          <p:cNvPicPr>
            <a:picLocks noChangeAspect="1" noChangeArrowheads="1"/>
          </p:cNvPicPr>
          <p:nvPr/>
        </p:nvPicPr>
        <p:blipFill>
          <a:blip r:embed="rId3" cstate="print"/>
          <a:srcRect/>
          <a:stretch>
            <a:fillRect/>
          </a:stretch>
        </p:blipFill>
        <p:spPr bwMode="auto">
          <a:xfrm>
            <a:off x="762000" y="1276350"/>
            <a:ext cx="7745413" cy="5581650"/>
          </a:xfrm>
          <a:prstGeom prst="rect">
            <a:avLst/>
          </a:prstGeom>
          <a:noFill/>
          <a:ln w="9525">
            <a:noFill/>
            <a:miter lim="800000"/>
            <a:headEnd/>
            <a:tailEnd/>
          </a:ln>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4" cstate="print"/>
          <a:srcRect/>
          <a:stretch>
            <a:fillRect/>
          </a:stretch>
        </p:blipFill>
        <p:spPr bwMode="auto">
          <a:xfrm>
            <a:off x="-53975" y="0"/>
            <a:ext cx="9197975" cy="6858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543800" cy="1077218"/>
          </a:xfrm>
          <a:prstGeom prst="rect">
            <a:avLst/>
          </a:prstGeom>
          <a:noFill/>
        </p:spPr>
        <p:txBody>
          <a:bodyPr wrap="square" rtlCol="0">
            <a:spAutoFit/>
          </a:bodyPr>
          <a:lstStyle/>
          <a:p>
            <a:r>
              <a:rPr lang="en-US" sz="3200" dirty="0" smtClean="0"/>
              <a:t>Assuming no errors, what should the slope of the velocity/time graph be?</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4578" name="Picture 2" descr="cliffdiver"/>
          <p:cNvPicPr>
            <a:picLocks noChangeAspect="1" noChangeArrowheads="1"/>
          </p:cNvPicPr>
          <p:nvPr/>
        </p:nvPicPr>
        <p:blipFill>
          <a:blip r:embed="rId3" cstate="print"/>
          <a:srcRect l="31334"/>
          <a:stretch>
            <a:fillRect/>
          </a:stretch>
        </p:blipFill>
        <p:spPr bwMode="auto">
          <a:xfrm>
            <a:off x="838200" y="0"/>
            <a:ext cx="7010400" cy="6853238"/>
          </a:xfrm>
          <a:prstGeom prst="rect">
            <a:avLst/>
          </a:prstGeom>
          <a:noFill/>
          <a:ln w="9525">
            <a:noFill/>
            <a:miter lim="800000"/>
            <a:headEnd/>
            <a:tailEnd/>
          </a:ln>
        </p:spPr>
      </p:pic>
      <p:sp>
        <p:nvSpPr>
          <p:cNvPr id="24579" name="Text Box 3"/>
          <p:cNvSpPr txBox="1">
            <a:spLocks noChangeArrowheads="1"/>
          </p:cNvSpPr>
          <p:nvPr/>
        </p:nvSpPr>
        <p:spPr bwMode="auto">
          <a:xfrm>
            <a:off x="4953000" y="1524000"/>
            <a:ext cx="3962400" cy="2308225"/>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kern="1200">
                <a:solidFill>
                  <a:srgbClr val="FFFFFF"/>
                </a:solidFill>
                <a:latin typeface="Arial" charset="0"/>
                <a:ea typeface="+mn-ea"/>
                <a:cs typeface="+mn-cs"/>
              </a:rPr>
              <a:t>What would be the readings on a speedometer and odometer attached to the cliff diver after 1 second, 2 seconds, 3 seconds of fall?</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5602" name="Picture 2" descr="cliffdiver"/>
          <p:cNvPicPr>
            <a:picLocks noChangeAspect="1" noChangeArrowheads="1"/>
          </p:cNvPicPr>
          <p:nvPr/>
        </p:nvPicPr>
        <p:blipFill>
          <a:blip r:embed="rId3" cstate="print"/>
          <a:srcRect l="43517"/>
          <a:stretch>
            <a:fillRect/>
          </a:stretch>
        </p:blipFill>
        <p:spPr bwMode="auto">
          <a:xfrm>
            <a:off x="5257800" y="1752600"/>
            <a:ext cx="3886200" cy="4618038"/>
          </a:xfrm>
          <a:prstGeom prst="rect">
            <a:avLst/>
          </a:prstGeom>
          <a:noFill/>
          <a:ln w="9525">
            <a:noFill/>
            <a:miter lim="800000"/>
            <a:headEnd/>
            <a:tailEnd/>
          </a:ln>
        </p:spPr>
      </p:pic>
      <p:sp>
        <p:nvSpPr>
          <p:cNvPr id="25603" name="Text Box 3"/>
          <p:cNvSpPr txBox="1">
            <a:spLocks noChangeArrowheads="1"/>
          </p:cNvSpPr>
          <p:nvPr/>
        </p:nvSpPr>
        <p:spPr bwMode="auto">
          <a:xfrm>
            <a:off x="1600200" y="0"/>
            <a:ext cx="6248400" cy="762000"/>
          </a:xfrm>
          <a:prstGeom prst="rect">
            <a:avLst/>
          </a:prstGeom>
          <a:noFill/>
          <a:ln w="9525">
            <a:noFill/>
            <a:miter lim="800000"/>
            <a:headEnd/>
            <a:tailEnd/>
          </a:ln>
        </p:spPr>
        <p:txBody>
          <a:bodyPr>
            <a:spAutoFit/>
          </a:bodyPr>
          <a:lstStyle/>
          <a:p>
            <a:pPr algn="ctr" rtl="0" fontAlgn="base">
              <a:spcBef>
                <a:spcPct val="50000"/>
              </a:spcBef>
              <a:spcAft>
                <a:spcPct val="0"/>
              </a:spcAft>
            </a:pPr>
            <a:r>
              <a:rPr lang="en-US" sz="4400" kern="1200">
                <a:solidFill>
                  <a:srgbClr val="000000"/>
                </a:solidFill>
                <a:latin typeface="Arial" charset="0"/>
                <a:ea typeface="+mn-ea"/>
                <a:cs typeface="+mn-cs"/>
              </a:rPr>
              <a:t>Speedometer</a:t>
            </a:r>
          </a:p>
        </p:txBody>
      </p:sp>
      <p:sp>
        <p:nvSpPr>
          <p:cNvPr id="129028" name="Text Box 4"/>
          <p:cNvSpPr txBox="1">
            <a:spLocks noChangeArrowheads="1"/>
          </p:cNvSpPr>
          <p:nvPr/>
        </p:nvSpPr>
        <p:spPr bwMode="auto">
          <a:xfrm>
            <a:off x="381000" y="1447800"/>
            <a:ext cx="4953000" cy="5401479"/>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u="sng" kern="1200" dirty="0">
                <a:solidFill>
                  <a:srgbClr val="000000"/>
                </a:solidFill>
                <a:latin typeface="Arial" charset="0"/>
                <a:ea typeface="+mn-ea"/>
                <a:cs typeface="+mn-cs"/>
              </a:rPr>
              <a:t>After 1 second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dirty="0">
                <a:solidFill>
                  <a:srgbClr val="000000"/>
                </a:solidFill>
                <a:latin typeface="Arial" charset="0"/>
                <a:ea typeface="+mn-ea"/>
                <a:cs typeface="+mn-cs"/>
              </a:rPr>
              <a:t> = v</a:t>
            </a:r>
            <a:r>
              <a:rPr lang="en-US" sz="2400" kern="1200" baseline="-25000" dirty="0">
                <a:solidFill>
                  <a:srgbClr val="000000"/>
                </a:solidFill>
                <a:latin typeface="Arial" charset="0"/>
                <a:ea typeface="+mn-ea"/>
                <a:cs typeface="+mn-cs"/>
              </a:rPr>
              <a:t>i</a:t>
            </a:r>
            <a:r>
              <a:rPr lang="en-US" sz="2400" kern="1200" dirty="0">
                <a:solidFill>
                  <a:srgbClr val="000000"/>
                </a:solidFill>
                <a:latin typeface="Arial" charset="0"/>
                <a:ea typeface="+mn-ea"/>
                <a:cs typeface="+mn-cs"/>
              </a:rPr>
              <a:t> +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dirty="0">
                <a:solidFill>
                  <a:srgbClr val="000000"/>
                </a:solidFill>
                <a:latin typeface="Arial" charset="0"/>
                <a:ea typeface="+mn-ea"/>
                <a:cs typeface="+mn-cs"/>
              </a:rPr>
              <a:t>  = 0 + </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 (1 s) = </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p>
          <a:p>
            <a:pPr algn="l" rtl="0" fontAlgn="base">
              <a:spcBef>
                <a:spcPct val="0"/>
              </a:spcBef>
              <a:spcAft>
                <a:spcPct val="0"/>
              </a:spcAft>
            </a:pPr>
            <a:endParaRPr lang="en-US" sz="2400" kern="1200" dirty="0">
              <a:solidFill>
                <a:srgbClr val="000000"/>
              </a:solidFill>
              <a:latin typeface="Arial" charset="0"/>
              <a:ea typeface="+mn-ea"/>
              <a:cs typeface="+mn-cs"/>
            </a:endParaRPr>
          </a:p>
          <a:p>
            <a:pPr algn="l" rtl="0" fontAlgn="base">
              <a:spcBef>
                <a:spcPct val="50000"/>
              </a:spcBef>
              <a:spcAft>
                <a:spcPct val="0"/>
              </a:spcAft>
            </a:pPr>
            <a:r>
              <a:rPr lang="en-US" sz="2400" u="sng" kern="1200" dirty="0">
                <a:solidFill>
                  <a:srgbClr val="000000"/>
                </a:solidFill>
                <a:latin typeface="Arial" charset="0"/>
                <a:ea typeface="+mn-ea"/>
                <a:cs typeface="+mn-cs"/>
              </a:rPr>
              <a:t>After 2 seconds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dirty="0">
                <a:solidFill>
                  <a:srgbClr val="000000"/>
                </a:solidFill>
                <a:latin typeface="Arial" charset="0"/>
                <a:ea typeface="+mn-ea"/>
                <a:cs typeface="+mn-cs"/>
              </a:rPr>
              <a:t> = v</a:t>
            </a:r>
            <a:r>
              <a:rPr lang="en-US" sz="2400" kern="1200" baseline="-25000" dirty="0">
                <a:solidFill>
                  <a:srgbClr val="000000"/>
                </a:solidFill>
                <a:latin typeface="Arial" charset="0"/>
                <a:ea typeface="+mn-ea"/>
                <a:cs typeface="+mn-cs"/>
              </a:rPr>
              <a:t>i</a:t>
            </a:r>
            <a:r>
              <a:rPr lang="en-US" sz="2400" kern="1200" dirty="0">
                <a:solidFill>
                  <a:srgbClr val="000000"/>
                </a:solidFill>
                <a:latin typeface="Arial" charset="0"/>
                <a:ea typeface="+mn-ea"/>
                <a:cs typeface="+mn-cs"/>
              </a:rPr>
              <a:t> +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dirty="0">
                <a:solidFill>
                  <a:srgbClr val="000000"/>
                </a:solidFill>
                <a:latin typeface="Arial" charset="0"/>
                <a:ea typeface="+mn-ea"/>
                <a:cs typeface="+mn-cs"/>
              </a:rPr>
              <a:t> = 0 + </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 (2 s) = </a:t>
            </a:r>
            <a:r>
              <a:rPr lang="en-US" sz="2400" dirty="0" smtClean="0">
                <a:solidFill>
                  <a:srgbClr val="000000"/>
                </a:solidFill>
                <a:latin typeface="Arial" charset="0"/>
              </a:rPr>
              <a:t>20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p>
          <a:p>
            <a:pPr algn="l" rtl="0" fontAlgn="base">
              <a:spcBef>
                <a:spcPct val="0"/>
              </a:spcBef>
              <a:spcAft>
                <a:spcPct val="0"/>
              </a:spcAft>
            </a:pPr>
            <a:endParaRPr lang="en-US" sz="2400" kern="1200" dirty="0">
              <a:solidFill>
                <a:srgbClr val="000000"/>
              </a:solidFill>
              <a:latin typeface="Arial" charset="0"/>
              <a:ea typeface="+mn-ea"/>
              <a:cs typeface="+mn-cs"/>
            </a:endParaRPr>
          </a:p>
          <a:p>
            <a:pPr algn="l" rtl="0" fontAlgn="base">
              <a:spcBef>
                <a:spcPct val="0"/>
              </a:spcBef>
              <a:spcAft>
                <a:spcPct val="0"/>
              </a:spcAft>
            </a:pP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u="sng" kern="1200" dirty="0">
                <a:solidFill>
                  <a:srgbClr val="000000"/>
                </a:solidFill>
                <a:latin typeface="Arial" charset="0"/>
                <a:ea typeface="+mn-ea"/>
                <a:cs typeface="+mn-cs"/>
              </a:rPr>
              <a:t>After 3 seconds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dirty="0">
                <a:solidFill>
                  <a:srgbClr val="000000"/>
                </a:solidFill>
                <a:latin typeface="Arial" charset="0"/>
                <a:ea typeface="+mn-ea"/>
                <a:cs typeface="+mn-cs"/>
              </a:rPr>
              <a:t> = v</a:t>
            </a:r>
            <a:r>
              <a:rPr lang="en-US" sz="2400" kern="1200" baseline="-25000" dirty="0">
                <a:solidFill>
                  <a:srgbClr val="000000"/>
                </a:solidFill>
                <a:latin typeface="Arial" charset="0"/>
                <a:ea typeface="+mn-ea"/>
                <a:cs typeface="+mn-cs"/>
              </a:rPr>
              <a:t>i</a:t>
            </a:r>
            <a:r>
              <a:rPr lang="en-US" sz="2400" kern="1200" dirty="0">
                <a:solidFill>
                  <a:srgbClr val="000000"/>
                </a:solidFill>
                <a:latin typeface="Arial" charset="0"/>
                <a:ea typeface="+mn-ea"/>
                <a:cs typeface="+mn-cs"/>
              </a:rPr>
              <a:t> + at</a:t>
            </a:r>
          </a:p>
          <a:p>
            <a:pPr algn="l" rtl="0" fontAlgn="base">
              <a:spcBef>
                <a:spcPct val="0"/>
              </a:spcBef>
              <a:spcAft>
                <a:spcPct val="0"/>
              </a:spcAft>
            </a:pP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f</a:t>
            </a:r>
            <a:r>
              <a:rPr lang="en-US" sz="2400" kern="1200" baseline="-25000" dirty="0">
                <a:solidFill>
                  <a:srgbClr val="000000"/>
                </a:solidFill>
                <a:latin typeface="Arial" charset="0"/>
                <a:ea typeface="+mn-ea"/>
                <a:cs typeface="+mn-cs"/>
              </a:rPr>
              <a:t> </a:t>
            </a:r>
            <a:r>
              <a:rPr lang="en-US" sz="2400" kern="1200" dirty="0">
                <a:solidFill>
                  <a:srgbClr val="000000"/>
                </a:solidFill>
                <a:latin typeface="Arial" charset="0"/>
                <a:ea typeface="+mn-ea"/>
                <a:cs typeface="+mn-cs"/>
              </a:rPr>
              <a:t>= 0 + </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 (3 s) = </a:t>
            </a:r>
            <a:r>
              <a:rPr lang="en-US" sz="2400" dirty="0" smtClean="0">
                <a:solidFill>
                  <a:srgbClr val="000000"/>
                </a:solidFill>
                <a:latin typeface="Arial" charset="0"/>
              </a:rPr>
              <a:t>30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p>
          <a:p>
            <a:pPr algn="l" rtl="0" fontAlgn="base">
              <a:spcBef>
                <a:spcPct val="0"/>
              </a:spcBef>
              <a:spcAft>
                <a:spcPct val="0"/>
              </a:spcAft>
            </a:pPr>
            <a:endParaRPr lang="en-US" kern="1200" dirty="0">
              <a:solidFill>
                <a:srgbClr val="000000"/>
              </a:solidFill>
              <a:latin typeface="Arial" charset="0"/>
              <a:ea typeface="+mn-ea"/>
              <a:cs typeface="+mn-cs"/>
            </a:endParaRPr>
          </a:p>
          <a:p>
            <a:pPr algn="l" rtl="0" fontAlgn="base">
              <a:spcBef>
                <a:spcPct val="50000"/>
              </a:spcBef>
              <a:spcAft>
                <a:spcPct val="0"/>
              </a:spcAft>
            </a:pPr>
            <a:endParaRPr lang="en-US" kern="1200" dirty="0">
              <a:solidFill>
                <a:srgbClr val="000000"/>
              </a:solidFill>
              <a:latin typeface="Arial" charset="0"/>
              <a:ea typeface="+mn-ea"/>
              <a:cs typeface="+mn-cs"/>
            </a:endParaRPr>
          </a:p>
        </p:txBody>
      </p:sp>
      <p:grpSp>
        <p:nvGrpSpPr>
          <p:cNvPr id="2" name="Group 5"/>
          <p:cNvGrpSpPr>
            <a:grpSpLocks/>
          </p:cNvGrpSpPr>
          <p:nvPr/>
        </p:nvGrpSpPr>
        <p:grpSpPr bwMode="auto">
          <a:xfrm>
            <a:off x="3810000" y="1676400"/>
            <a:ext cx="1600200" cy="3429000"/>
            <a:chOff x="2400" y="1056"/>
            <a:chExt cx="1008" cy="2160"/>
          </a:xfrm>
        </p:grpSpPr>
        <p:sp>
          <p:nvSpPr>
            <p:cNvPr id="25607" name="Text Box 6"/>
            <p:cNvSpPr txBox="1">
              <a:spLocks noChangeArrowheads="1"/>
            </p:cNvSpPr>
            <p:nvPr/>
          </p:nvSpPr>
          <p:spPr bwMode="auto">
            <a:xfrm>
              <a:off x="2448" y="1056"/>
              <a:ext cx="960" cy="288"/>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kern="1200" dirty="0" smtClean="0">
                  <a:solidFill>
                    <a:srgbClr val="FF3300"/>
                  </a:solidFill>
                  <a:latin typeface="Arial" charset="0"/>
                  <a:ea typeface="+mn-ea"/>
                  <a:cs typeface="+mn-cs"/>
                </a:rPr>
                <a:t>+</a:t>
              </a:r>
              <a:r>
                <a:rPr lang="en-US" sz="2400" dirty="0" smtClean="0">
                  <a:solidFill>
                    <a:srgbClr val="FF3300"/>
                  </a:solidFill>
                  <a:latin typeface="Arial" charset="0"/>
                </a:rPr>
                <a:t>10</a:t>
              </a:r>
              <a:r>
                <a:rPr lang="en-US" sz="2400" kern="1200" dirty="0" smtClean="0">
                  <a:solidFill>
                    <a:srgbClr val="FF3300"/>
                  </a:solidFill>
                  <a:latin typeface="Arial" charset="0"/>
                  <a:ea typeface="+mn-ea"/>
                  <a:cs typeface="+mn-cs"/>
                </a:rPr>
                <a:t> </a:t>
              </a:r>
              <a:r>
                <a:rPr lang="en-US" sz="2400" kern="1200" dirty="0">
                  <a:solidFill>
                    <a:srgbClr val="FF3300"/>
                  </a:solidFill>
                  <a:latin typeface="Arial" charset="0"/>
                  <a:ea typeface="+mn-ea"/>
                  <a:cs typeface="+mn-cs"/>
                </a:rPr>
                <a:t>m/s</a:t>
              </a:r>
            </a:p>
          </p:txBody>
        </p:sp>
        <p:sp>
          <p:nvSpPr>
            <p:cNvPr id="25608" name="Text Box 7"/>
            <p:cNvSpPr txBox="1">
              <a:spLocks noChangeArrowheads="1"/>
            </p:cNvSpPr>
            <p:nvPr/>
          </p:nvSpPr>
          <p:spPr bwMode="auto">
            <a:xfrm>
              <a:off x="2448" y="1776"/>
              <a:ext cx="960" cy="288"/>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kern="1200" dirty="0" smtClean="0">
                  <a:solidFill>
                    <a:srgbClr val="FF3300"/>
                  </a:solidFill>
                  <a:latin typeface="Arial" charset="0"/>
                  <a:ea typeface="+mn-ea"/>
                  <a:cs typeface="+mn-cs"/>
                </a:rPr>
                <a:t>+</a:t>
              </a:r>
              <a:r>
                <a:rPr lang="en-US" sz="2400" dirty="0" smtClean="0">
                  <a:solidFill>
                    <a:srgbClr val="FF3300"/>
                  </a:solidFill>
                  <a:latin typeface="Arial" charset="0"/>
                </a:rPr>
                <a:t>10</a:t>
              </a:r>
              <a:r>
                <a:rPr lang="en-US" sz="2400" kern="1200" dirty="0" smtClean="0">
                  <a:solidFill>
                    <a:srgbClr val="FF3300"/>
                  </a:solidFill>
                  <a:latin typeface="Arial" charset="0"/>
                  <a:ea typeface="+mn-ea"/>
                  <a:cs typeface="+mn-cs"/>
                </a:rPr>
                <a:t> </a:t>
              </a:r>
              <a:r>
                <a:rPr lang="en-US" sz="2400" kern="1200" dirty="0">
                  <a:solidFill>
                    <a:srgbClr val="FF3300"/>
                  </a:solidFill>
                  <a:latin typeface="Arial" charset="0"/>
                  <a:ea typeface="+mn-ea"/>
                  <a:cs typeface="+mn-cs"/>
                </a:rPr>
                <a:t>m/s</a:t>
              </a:r>
            </a:p>
          </p:txBody>
        </p:sp>
        <p:sp>
          <p:nvSpPr>
            <p:cNvPr id="25609" name="Text Box 8"/>
            <p:cNvSpPr txBox="1">
              <a:spLocks noChangeArrowheads="1"/>
            </p:cNvSpPr>
            <p:nvPr/>
          </p:nvSpPr>
          <p:spPr bwMode="auto">
            <a:xfrm>
              <a:off x="2400" y="2928"/>
              <a:ext cx="912" cy="288"/>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kern="1200" dirty="0" smtClean="0">
                  <a:solidFill>
                    <a:srgbClr val="FF3300"/>
                  </a:solidFill>
                  <a:latin typeface="Arial" charset="0"/>
                  <a:ea typeface="+mn-ea"/>
                  <a:cs typeface="+mn-cs"/>
                </a:rPr>
                <a:t>+</a:t>
              </a:r>
              <a:r>
                <a:rPr lang="en-US" sz="2400" dirty="0" smtClean="0">
                  <a:solidFill>
                    <a:srgbClr val="FF3300"/>
                  </a:solidFill>
                  <a:latin typeface="Arial" charset="0"/>
                </a:rPr>
                <a:t>10</a:t>
              </a:r>
              <a:r>
                <a:rPr lang="en-US" sz="2400" kern="1200" dirty="0" smtClean="0">
                  <a:solidFill>
                    <a:srgbClr val="FF3300"/>
                  </a:solidFill>
                  <a:latin typeface="Arial" charset="0"/>
                  <a:ea typeface="+mn-ea"/>
                  <a:cs typeface="+mn-cs"/>
                </a:rPr>
                <a:t> </a:t>
              </a:r>
              <a:r>
                <a:rPr lang="en-US" sz="2400" kern="1200" dirty="0">
                  <a:solidFill>
                    <a:srgbClr val="FF3300"/>
                  </a:solidFill>
                  <a:latin typeface="Arial" charset="0"/>
                  <a:ea typeface="+mn-ea"/>
                  <a:cs typeface="+mn-cs"/>
                </a:rPr>
                <a:t>m/s</a:t>
              </a:r>
            </a:p>
          </p:txBody>
        </p:sp>
      </p:grpSp>
      <p:sp>
        <p:nvSpPr>
          <p:cNvPr id="129033" name="Text Box 9"/>
          <p:cNvSpPr txBox="1">
            <a:spLocks noChangeArrowheads="1"/>
          </p:cNvSpPr>
          <p:nvPr/>
        </p:nvSpPr>
        <p:spPr bwMode="auto">
          <a:xfrm>
            <a:off x="762000" y="762000"/>
            <a:ext cx="7239000" cy="366713"/>
          </a:xfrm>
          <a:prstGeom prst="rect">
            <a:avLst/>
          </a:prstGeom>
          <a:noFill/>
          <a:ln w="9525">
            <a:noFill/>
            <a:miter lim="800000"/>
            <a:headEnd/>
            <a:tailEnd/>
          </a:ln>
        </p:spPr>
        <p:txBody>
          <a:bodyPr>
            <a:spAutoFit/>
          </a:bodyPr>
          <a:lstStyle/>
          <a:p>
            <a:pPr algn="l" rtl="0" fontAlgn="base">
              <a:spcBef>
                <a:spcPct val="50000"/>
              </a:spcBef>
              <a:spcAft>
                <a:spcPct val="0"/>
              </a:spcAft>
            </a:pPr>
            <a:r>
              <a:rPr lang="en-US" b="1" kern="1200" dirty="0">
                <a:solidFill>
                  <a:srgbClr val="003300"/>
                </a:solidFill>
                <a:latin typeface="Arial" charset="0"/>
                <a:ea typeface="+mn-ea"/>
                <a:cs typeface="+mn-cs"/>
              </a:rPr>
              <a:t>Known:  v</a:t>
            </a:r>
            <a:r>
              <a:rPr lang="en-US" b="1" kern="1200" baseline="-25000" dirty="0">
                <a:solidFill>
                  <a:srgbClr val="003300"/>
                </a:solidFill>
                <a:latin typeface="Arial" charset="0"/>
                <a:ea typeface="+mn-ea"/>
                <a:cs typeface="+mn-cs"/>
              </a:rPr>
              <a:t>i</a:t>
            </a:r>
            <a:r>
              <a:rPr lang="en-US" b="1" kern="1200" dirty="0">
                <a:solidFill>
                  <a:srgbClr val="003300"/>
                </a:solidFill>
                <a:latin typeface="Arial" charset="0"/>
                <a:ea typeface="+mn-ea"/>
                <a:cs typeface="+mn-cs"/>
              </a:rPr>
              <a:t> = 0 and g = </a:t>
            </a:r>
            <a:r>
              <a:rPr lang="en-US" b="1" dirty="0" smtClean="0">
                <a:solidFill>
                  <a:srgbClr val="003300"/>
                </a:solidFill>
                <a:latin typeface="Arial" charset="0"/>
              </a:rPr>
              <a:t>10</a:t>
            </a:r>
            <a:r>
              <a:rPr lang="en-US" b="1" kern="1200" dirty="0" smtClean="0">
                <a:solidFill>
                  <a:srgbClr val="003300"/>
                </a:solidFill>
                <a:latin typeface="Arial" charset="0"/>
                <a:ea typeface="+mn-ea"/>
                <a:cs typeface="+mn-cs"/>
              </a:rPr>
              <a:t> </a:t>
            </a:r>
            <a:r>
              <a:rPr lang="en-US" b="1" kern="1200" dirty="0">
                <a:solidFill>
                  <a:srgbClr val="003300"/>
                </a:solidFill>
                <a:latin typeface="Arial" charset="0"/>
                <a:ea typeface="+mn-ea"/>
                <a:cs typeface="+mn-cs"/>
              </a:rPr>
              <a:t>m/s</a:t>
            </a:r>
            <a:r>
              <a:rPr lang="en-US" b="1" kern="1200" baseline="30000" dirty="0">
                <a:solidFill>
                  <a:srgbClr val="003300"/>
                </a:solidFill>
                <a:latin typeface="Arial" charset="0"/>
                <a:ea typeface="+mn-ea"/>
                <a:cs typeface="+mn-cs"/>
              </a:rPr>
              <a:t>2</a:t>
            </a:r>
            <a:r>
              <a:rPr lang="en-US" b="1" kern="1200" dirty="0">
                <a:solidFill>
                  <a:srgbClr val="003300"/>
                </a:solidFill>
                <a:latin typeface="Arial" charset="0"/>
                <a:ea typeface="+mn-ea"/>
                <a:cs typeface="+mn-cs"/>
              </a:rPr>
              <a:t> and time…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02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902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902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902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9028">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9028">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9028">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build="p"/>
      <p:bldP spid="12903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6626" name="Picture 2" descr="cliffdiver"/>
          <p:cNvPicPr>
            <a:picLocks noChangeAspect="1" noChangeArrowheads="1"/>
          </p:cNvPicPr>
          <p:nvPr/>
        </p:nvPicPr>
        <p:blipFill>
          <a:blip r:embed="rId3" cstate="print"/>
          <a:srcRect l="43517"/>
          <a:stretch>
            <a:fillRect/>
          </a:stretch>
        </p:blipFill>
        <p:spPr bwMode="auto">
          <a:xfrm>
            <a:off x="5257800" y="1752600"/>
            <a:ext cx="3886200" cy="4618038"/>
          </a:xfrm>
          <a:prstGeom prst="rect">
            <a:avLst/>
          </a:prstGeom>
          <a:noFill/>
          <a:ln w="9525">
            <a:noFill/>
            <a:miter lim="800000"/>
            <a:headEnd/>
            <a:tailEnd/>
          </a:ln>
        </p:spPr>
      </p:pic>
      <p:sp>
        <p:nvSpPr>
          <p:cNvPr id="26627" name="Text Box 3"/>
          <p:cNvSpPr txBox="1">
            <a:spLocks noChangeArrowheads="1"/>
          </p:cNvSpPr>
          <p:nvPr/>
        </p:nvSpPr>
        <p:spPr bwMode="auto">
          <a:xfrm>
            <a:off x="1676400" y="0"/>
            <a:ext cx="6248400" cy="762000"/>
          </a:xfrm>
          <a:prstGeom prst="rect">
            <a:avLst/>
          </a:prstGeom>
          <a:noFill/>
          <a:ln w="9525">
            <a:noFill/>
            <a:miter lim="800000"/>
            <a:headEnd/>
            <a:tailEnd/>
          </a:ln>
        </p:spPr>
        <p:txBody>
          <a:bodyPr>
            <a:spAutoFit/>
          </a:bodyPr>
          <a:lstStyle/>
          <a:p>
            <a:pPr algn="ctr" rtl="0" fontAlgn="base">
              <a:spcBef>
                <a:spcPct val="50000"/>
              </a:spcBef>
              <a:spcAft>
                <a:spcPct val="0"/>
              </a:spcAft>
            </a:pPr>
            <a:r>
              <a:rPr lang="en-US" sz="4400" kern="1200">
                <a:solidFill>
                  <a:srgbClr val="000000"/>
                </a:solidFill>
                <a:latin typeface="Arial" charset="0"/>
                <a:ea typeface="+mn-ea"/>
                <a:cs typeface="+mn-cs"/>
              </a:rPr>
              <a:t>Odometer</a:t>
            </a:r>
          </a:p>
        </p:txBody>
      </p:sp>
      <p:sp>
        <p:nvSpPr>
          <p:cNvPr id="130052" name="Text Box 4"/>
          <p:cNvSpPr txBox="1">
            <a:spLocks noChangeArrowheads="1"/>
          </p:cNvSpPr>
          <p:nvPr/>
        </p:nvSpPr>
        <p:spPr bwMode="auto">
          <a:xfrm>
            <a:off x="762000" y="762000"/>
            <a:ext cx="7239000" cy="366713"/>
          </a:xfrm>
          <a:prstGeom prst="rect">
            <a:avLst/>
          </a:prstGeom>
          <a:noFill/>
          <a:ln w="9525">
            <a:noFill/>
            <a:miter lim="800000"/>
            <a:headEnd/>
            <a:tailEnd/>
          </a:ln>
        </p:spPr>
        <p:txBody>
          <a:bodyPr>
            <a:spAutoFit/>
          </a:bodyPr>
          <a:lstStyle/>
          <a:p>
            <a:pPr algn="l" rtl="0" fontAlgn="base">
              <a:spcBef>
                <a:spcPct val="50000"/>
              </a:spcBef>
              <a:spcAft>
                <a:spcPct val="0"/>
              </a:spcAft>
            </a:pPr>
            <a:r>
              <a:rPr lang="en-US" b="1" kern="1200" dirty="0">
                <a:solidFill>
                  <a:srgbClr val="003300"/>
                </a:solidFill>
                <a:latin typeface="Arial" charset="0"/>
                <a:ea typeface="+mn-ea"/>
                <a:cs typeface="+mn-cs"/>
              </a:rPr>
              <a:t>Known:  v</a:t>
            </a:r>
            <a:r>
              <a:rPr lang="en-US" b="1" kern="1200" baseline="-25000" dirty="0">
                <a:solidFill>
                  <a:srgbClr val="003300"/>
                </a:solidFill>
                <a:latin typeface="Arial" charset="0"/>
                <a:ea typeface="+mn-ea"/>
                <a:cs typeface="+mn-cs"/>
              </a:rPr>
              <a:t>i</a:t>
            </a:r>
            <a:r>
              <a:rPr lang="en-US" b="1" kern="1200" dirty="0">
                <a:solidFill>
                  <a:srgbClr val="003300"/>
                </a:solidFill>
                <a:latin typeface="Arial" charset="0"/>
                <a:ea typeface="+mn-ea"/>
                <a:cs typeface="+mn-cs"/>
              </a:rPr>
              <a:t> = 0 and g = </a:t>
            </a:r>
            <a:r>
              <a:rPr lang="en-US" b="1" dirty="0" smtClean="0">
                <a:solidFill>
                  <a:srgbClr val="003300"/>
                </a:solidFill>
                <a:latin typeface="Arial" charset="0"/>
              </a:rPr>
              <a:t>10</a:t>
            </a:r>
            <a:r>
              <a:rPr lang="en-US" b="1" kern="1200" dirty="0" smtClean="0">
                <a:solidFill>
                  <a:srgbClr val="003300"/>
                </a:solidFill>
                <a:latin typeface="Arial" charset="0"/>
                <a:ea typeface="+mn-ea"/>
                <a:cs typeface="+mn-cs"/>
              </a:rPr>
              <a:t> </a:t>
            </a:r>
            <a:r>
              <a:rPr lang="en-US" b="1" kern="1200" dirty="0">
                <a:solidFill>
                  <a:srgbClr val="003300"/>
                </a:solidFill>
                <a:latin typeface="Arial" charset="0"/>
                <a:ea typeface="+mn-ea"/>
                <a:cs typeface="+mn-cs"/>
              </a:rPr>
              <a:t>m/s</a:t>
            </a:r>
            <a:r>
              <a:rPr lang="en-US" b="1" kern="1200" baseline="30000" dirty="0">
                <a:solidFill>
                  <a:srgbClr val="003300"/>
                </a:solidFill>
                <a:latin typeface="Arial" charset="0"/>
                <a:ea typeface="+mn-ea"/>
                <a:cs typeface="+mn-cs"/>
              </a:rPr>
              <a:t>2</a:t>
            </a:r>
            <a:r>
              <a:rPr lang="en-US" b="1" kern="1200" dirty="0">
                <a:solidFill>
                  <a:srgbClr val="003300"/>
                </a:solidFill>
                <a:latin typeface="Arial" charset="0"/>
                <a:ea typeface="+mn-ea"/>
                <a:cs typeface="+mn-cs"/>
              </a:rPr>
              <a:t> and time…</a:t>
            </a:r>
          </a:p>
        </p:txBody>
      </p:sp>
      <p:sp>
        <p:nvSpPr>
          <p:cNvPr id="130053" name="Text Box 5"/>
          <p:cNvSpPr txBox="1">
            <a:spLocks noChangeArrowheads="1"/>
          </p:cNvSpPr>
          <p:nvPr/>
        </p:nvSpPr>
        <p:spPr bwMode="auto">
          <a:xfrm>
            <a:off x="609600" y="1447800"/>
            <a:ext cx="4953000" cy="5078313"/>
          </a:xfrm>
          <a:prstGeom prst="rect">
            <a:avLst/>
          </a:prstGeom>
          <a:noFill/>
          <a:ln w="9525">
            <a:noFill/>
            <a:miter lim="800000"/>
            <a:headEnd/>
            <a:tailEnd/>
          </a:ln>
        </p:spPr>
        <p:txBody>
          <a:bodyPr>
            <a:spAutoFit/>
          </a:bodyPr>
          <a:lstStyle/>
          <a:p>
            <a:pPr algn="l" rtl="0" fontAlgn="base">
              <a:spcBef>
                <a:spcPct val="50000"/>
              </a:spcBef>
              <a:spcAft>
                <a:spcPct val="0"/>
              </a:spcAft>
            </a:pPr>
            <a:r>
              <a:rPr lang="en-US" sz="2400" u="sng" kern="1200" dirty="0">
                <a:solidFill>
                  <a:srgbClr val="000000"/>
                </a:solidFill>
                <a:latin typeface="Arial" charset="0"/>
                <a:ea typeface="+mn-ea"/>
                <a:cs typeface="+mn-cs"/>
              </a:rPr>
              <a:t>After 1 second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i</a:t>
            </a:r>
            <a:r>
              <a:rPr lang="en-US" sz="2400" kern="1200" dirty="0" err="1">
                <a:solidFill>
                  <a:srgbClr val="000000"/>
                </a:solidFill>
                <a:latin typeface="Arial" charset="0"/>
                <a:ea typeface="+mn-ea"/>
                <a:cs typeface="+mn-cs"/>
              </a:rPr>
              <a:t>t</a:t>
            </a:r>
            <a:r>
              <a:rPr lang="en-US" sz="2400" kern="1200" dirty="0">
                <a:solidFill>
                  <a:srgbClr val="000000"/>
                </a:solidFill>
                <a:latin typeface="Arial" charset="0"/>
                <a:ea typeface="+mn-ea"/>
                <a:cs typeface="+mn-cs"/>
              </a:rPr>
              <a:t> + ½ at</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0 + ½ </a:t>
            </a:r>
            <a:r>
              <a:rPr lang="en-US" sz="2400" kern="1200" dirty="0" smtClean="0">
                <a:solidFill>
                  <a:srgbClr val="000000"/>
                </a:solidFill>
                <a:latin typeface="Arial" charset="0"/>
                <a:ea typeface="+mn-ea"/>
                <a:cs typeface="+mn-cs"/>
              </a:rPr>
              <a:t>(</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)(1s)</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dirty="0" smtClean="0">
                <a:solidFill>
                  <a:srgbClr val="000000"/>
                </a:solidFill>
                <a:latin typeface="Arial" charset="0"/>
              </a:rPr>
              <a:t>5</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a:t>
            </a:r>
          </a:p>
          <a:p>
            <a:pPr algn="l" rtl="0" fontAlgn="base">
              <a:spcBef>
                <a:spcPct val="50000"/>
              </a:spcBef>
              <a:spcAft>
                <a:spcPct val="0"/>
              </a:spcAft>
            </a:pPr>
            <a:r>
              <a:rPr lang="en-US" sz="2400" u="sng" kern="1200" dirty="0">
                <a:solidFill>
                  <a:srgbClr val="000000"/>
                </a:solidFill>
                <a:latin typeface="Arial" charset="0"/>
                <a:ea typeface="+mn-ea"/>
                <a:cs typeface="+mn-cs"/>
              </a:rPr>
              <a:t>After 2 seconds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i</a:t>
            </a:r>
            <a:r>
              <a:rPr lang="en-US" sz="2400" kern="1200" dirty="0" err="1">
                <a:solidFill>
                  <a:srgbClr val="000000"/>
                </a:solidFill>
                <a:latin typeface="Arial" charset="0"/>
                <a:ea typeface="+mn-ea"/>
                <a:cs typeface="+mn-cs"/>
              </a:rPr>
              <a:t>t</a:t>
            </a:r>
            <a:r>
              <a:rPr lang="en-US" sz="2400" kern="1200" dirty="0">
                <a:solidFill>
                  <a:srgbClr val="000000"/>
                </a:solidFill>
                <a:latin typeface="Arial" charset="0"/>
                <a:ea typeface="+mn-ea"/>
                <a:cs typeface="+mn-cs"/>
              </a:rPr>
              <a:t> + ½ at</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0 + ½ </a:t>
            </a:r>
            <a:r>
              <a:rPr lang="en-US" sz="2400" kern="1200" dirty="0" smtClean="0">
                <a:solidFill>
                  <a:srgbClr val="000000"/>
                </a:solidFill>
                <a:latin typeface="Arial" charset="0"/>
                <a:ea typeface="+mn-ea"/>
                <a:cs typeface="+mn-cs"/>
              </a:rPr>
              <a:t>(</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)(2 s)</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dirty="0" smtClean="0">
                <a:solidFill>
                  <a:srgbClr val="000000"/>
                </a:solidFill>
                <a:latin typeface="Arial" charset="0"/>
              </a:rPr>
              <a:t>20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a:t>
            </a:r>
          </a:p>
          <a:p>
            <a:pPr algn="l" rtl="0" fontAlgn="base">
              <a:spcBef>
                <a:spcPct val="0"/>
              </a:spcBef>
              <a:spcAft>
                <a:spcPct val="0"/>
              </a:spcAft>
            </a:pP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u="sng" kern="1200" dirty="0">
                <a:solidFill>
                  <a:srgbClr val="000000"/>
                </a:solidFill>
                <a:latin typeface="Arial" charset="0"/>
                <a:ea typeface="+mn-ea"/>
                <a:cs typeface="+mn-cs"/>
              </a:rPr>
              <a:t>After 3 seconds of fall</a:t>
            </a:r>
            <a:r>
              <a:rPr lang="en-US" sz="2400" kern="1200" dirty="0">
                <a:solidFill>
                  <a:srgbClr val="000000"/>
                </a:solidFill>
                <a:latin typeface="Arial" charset="0"/>
                <a:ea typeface="+mn-ea"/>
                <a:cs typeface="+mn-cs"/>
              </a:rPr>
              <a:t>:</a:t>
            </a: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kern="1200" dirty="0" err="1">
                <a:solidFill>
                  <a:srgbClr val="000000"/>
                </a:solidFill>
                <a:latin typeface="Arial" charset="0"/>
                <a:ea typeface="+mn-ea"/>
                <a:cs typeface="+mn-cs"/>
              </a:rPr>
              <a:t>v</a:t>
            </a:r>
            <a:r>
              <a:rPr lang="en-US" sz="2400" kern="1200" baseline="-25000" dirty="0" err="1">
                <a:solidFill>
                  <a:srgbClr val="000000"/>
                </a:solidFill>
                <a:latin typeface="Arial" charset="0"/>
                <a:ea typeface="+mn-ea"/>
                <a:cs typeface="+mn-cs"/>
              </a:rPr>
              <a:t>i</a:t>
            </a:r>
            <a:r>
              <a:rPr lang="en-US" sz="2400" kern="1200" dirty="0" err="1">
                <a:solidFill>
                  <a:srgbClr val="000000"/>
                </a:solidFill>
                <a:latin typeface="Arial" charset="0"/>
                <a:ea typeface="+mn-ea"/>
                <a:cs typeface="+mn-cs"/>
              </a:rPr>
              <a:t>t</a:t>
            </a:r>
            <a:r>
              <a:rPr lang="en-US" sz="2400" kern="1200" dirty="0">
                <a:solidFill>
                  <a:srgbClr val="000000"/>
                </a:solidFill>
                <a:latin typeface="Arial" charset="0"/>
                <a:ea typeface="+mn-ea"/>
                <a:cs typeface="+mn-cs"/>
              </a:rPr>
              <a:t> + ½ at</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0 + ½ </a:t>
            </a:r>
            <a:r>
              <a:rPr lang="en-US" sz="2400" kern="1200" dirty="0" smtClean="0">
                <a:solidFill>
                  <a:srgbClr val="000000"/>
                </a:solidFill>
                <a:latin typeface="Arial" charset="0"/>
                <a:ea typeface="+mn-ea"/>
                <a:cs typeface="+mn-cs"/>
              </a:rPr>
              <a:t>(</a:t>
            </a:r>
            <a:r>
              <a:rPr lang="en-US" sz="2400" dirty="0" smtClean="0">
                <a:solidFill>
                  <a:srgbClr val="000000"/>
                </a:solidFill>
                <a:latin typeface="Arial" charset="0"/>
              </a:rPr>
              <a:t>10</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m/s</a:t>
            </a:r>
            <a:r>
              <a:rPr lang="en-US" sz="2400" kern="1200" baseline="30000" dirty="0">
                <a:solidFill>
                  <a:srgbClr val="000000"/>
                </a:solidFill>
                <a:latin typeface="Arial" charset="0"/>
                <a:ea typeface="+mn-ea"/>
                <a:cs typeface="+mn-cs"/>
              </a:rPr>
              <a:t>2</a:t>
            </a:r>
            <a:r>
              <a:rPr lang="en-US" sz="2400" kern="1200" dirty="0">
                <a:solidFill>
                  <a:srgbClr val="000000"/>
                </a:solidFill>
                <a:latin typeface="Arial" charset="0"/>
                <a:ea typeface="+mn-ea"/>
                <a:cs typeface="+mn-cs"/>
              </a:rPr>
              <a:t>)(3 s)</a:t>
            </a:r>
            <a:r>
              <a:rPr lang="en-US" sz="2400" kern="1200" baseline="30000" dirty="0">
                <a:solidFill>
                  <a:srgbClr val="000000"/>
                </a:solidFill>
                <a:latin typeface="Arial" charset="0"/>
                <a:ea typeface="+mn-ea"/>
                <a:cs typeface="+mn-cs"/>
              </a:rPr>
              <a:t>2</a:t>
            </a:r>
            <a:endParaRPr lang="en-US" sz="2400" kern="1200" dirty="0">
              <a:solidFill>
                <a:srgbClr val="000000"/>
              </a:solidFill>
              <a:latin typeface="Arial" charset="0"/>
              <a:ea typeface="+mn-ea"/>
              <a:cs typeface="+mn-cs"/>
            </a:endParaRPr>
          </a:p>
          <a:p>
            <a:pPr algn="l" rtl="0" fontAlgn="base">
              <a:spcBef>
                <a:spcPct val="0"/>
              </a:spcBef>
              <a:spcAft>
                <a:spcPct val="0"/>
              </a:spcAft>
            </a:pPr>
            <a:r>
              <a:rPr lang="en-US" sz="2400" kern="1200" dirty="0">
                <a:solidFill>
                  <a:srgbClr val="000000"/>
                </a:solidFill>
                <a:latin typeface="Arial" charset="0"/>
                <a:ea typeface="+mn-ea"/>
                <a:cs typeface="+mn-cs"/>
              </a:rPr>
              <a:t>d = </a:t>
            </a:r>
            <a:r>
              <a:rPr lang="en-US" sz="2400" dirty="0" smtClean="0">
                <a:solidFill>
                  <a:srgbClr val="000000"/>
                </a:solidFill>
                <a:latin typeface="Arial" charset="0"/>
              </a:rPr>
              <a:t>45</a:t>
            </a:r>
            <a:r>
              <a:rPr lang="en-US" sz="2400" kern="1200" dirty="0" smtClean="0">
                <a:solidFill>
                  <a:srgbClr val="000000"/>
                </a:solidFill>
                <a:latin typeface="Arial" charset="0"/>
                <a:ea typeface="+mn-ea"/>
                <a:cs typeface="+mn-cs"/>
              </a:rPr>
              <a:t> </a:t>
            </a:r>
            <a:r>
              <a:rPr lang="en-US" sz="2400" kern="1200" dirty="0">
                <a:solidFill>
                  <a:srgbClr val="000000"/>
                </a:solidFill>
                <a:latin typeface="Arial" charset="0"/>
                <a:ea typeface="+mn-ea"/>
                <a:cs typeface="+mn-cs"/>
              </a:rPr>
              <a:t>m</a:t>
            </a:r>
            <a:endParaRPr lang="en-US" kern="1200" dirty="0">
              <a:solidFill>
                <a:srgbClr val="000000"/>
              </a:solidFill>
              <a:latin typeface="Arial" charset="0"/>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05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005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005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005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005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005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005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005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0053">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005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P spid="13005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PQuestion"/>
          <p:cNvSpPr>
            <a:spLocks noGrp="1" noChangeArrowheads="1"/>
          </p:cNvSpPr>
          <p:nvPr>
            <p:ph type="title"/>
          </p:nvPr>
        </p:nvSpPr>
        <p:spPr>
          <a:xfrm>
            <a:off x="533400" y="685800"/>
            <a:ext cx="8229600" cy="1143000"/>
          </a:xfrm>
        </p:spPr>
        <p:txBody>
          <a:bodyPr/>
          <a:lstStyle/>
          <a:p>
            <a:pPr algn="l" eaLnBrk="1" hangingPunct="1"/>
            <a:r>
              <a:rPr lang="en-US" sz="4000" smtClean="0"/>
              <a:t>Which of the following statements is true about the diver’s velocity as he falls?</a:t>
            </a:r>
          </a:p>
        </p:txBody>
      </p:sp>
      <p:sp>
        <p:nvSpPr>
          <p:cNvPr id="4102" name="TPAnswers"/>
          <p:cNvSpPr>
            <a:spLocks noGrp="1" noChangeArrowheads="1"/>
          </p:cNvSpPr>
          <p:nvPr>
            <p:ph type="body" idx="1"/>
            <p:custDataLst>
              <p:tags r:id="rId2"/>
            </p:custDataLst>
          </p:nvPr>
        </p:nvSpPr>
        <p:spPr>
          <a:xfrm>
            <a:off x="457200" y="2362200"/>
            <a:ext cx="8229600" cy="3763963"/>
          </a:xfrm>
        </p:spPr>
        <p:txBody>
          <a:bodyPr/>
          <a:lstStyle/>
          <a:p>
            <a:pPr marL="609600" indent="-609600" eaLnBrk="1" hangingPunct="1">
              <a:buFontTx/>
              <a:buAutoNum type="alphaUcPeriod"/>
            </a:pPr>
            <a:r>
              <a:rPr lang="en-US" smtClean="0"/>
              <a:t>His velocity is constant </a:t>
            </a:r>
          </a:p>
          <a:p>
            <a:pPr marL="609600" indent="-609600" eaLnBrk="1" hangingPunct="1">
              <a:buFontTx/>
              <a:buAutoNum type="alphaUcPeriod"/>
            </a:pPr>
            <a:r>
              <a:rPr lang="en-US" smtClean="0"/>
              <a:t>His velocity increases by the same amount each second</a:t>
            </a:r>
          </a:p>
          <a:p>
            <a:pPr marL="609600" indent="-609600" eaLnBrk="1" hangingPunct="1">
              <a:buFontTx/>
              <a:buAutoNum type="alphaUcPeriod"/>
            </a:pPr>
            <a:r>
              <a:rPr lang="en-US" smtClean="0"/>
              <a:t>His velocity increases by increasing amounts each second</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False"/>
  <p:tag name="BULLETTYPE" val="1"/>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True"/>
  <p:tag name="REALTIMEBACKUP" val="False"/>
  <p:tag name="FIBINCLUDEOTHER" val="True"/>
  <p:tag name="PRRESPONSE5" val="6"/>
  <p:tag name="ALWAYSOPENPOLL" val="False"/>
  <p:tag name="ANSWERNOWTEXT" val="Answer Now"/>
  <p:tag name="BACKUPSESSIONS" val="True"/>
  <p:tag name="RACEENDPOINTS" val="100"/>
  <p:tag name="DEFAULTNUMTEAMS" val="10"/>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Tru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ANSWERBULLETS" val="1"/>
  <p:tag name="OLDNUMANSWERS" val="3"/>
  <p:tag name="TEXTLENGTH" val="136"/>
  <p:tag name="FONTSIZE" val="32"/>
  <p:tag name="BULLETTYPE" val="ppBulletAlphaUCPeriod"/>
  <p:tag name="ANSWERTEXT" val="His velocity is constant &#10;His velocity increases by the same amount each second&#10;His velocity increases by increasing amounts each second"/>
</p:tagLst>
</file>

<file path=ppt/tags/tag11.xml><?xml version="1.0" encoding="utf-8"?>
<p:tagLst xmlns:a="http://schemas.openxmlformats.org/drawingml/2006/main" xmlns:r="http://schemas.openxmlformats.org/officeDocument/2006/relationships" xmlns:p="http://schemas.openxmlformats.org/presentationml/2006/main">
  <p:tag name="DELIMITERS" val="3.1"/>
  <p:tag name="SLIDEID" val="74FAD2B2686149D7B218BD2030B953E9"/>
  <p:tag name="SLIDETYPE" val="Q"/>
  <p:tag name="DEMOGRAPHIC" val="False"/>
  <p:tag name="SPEEDSCORING" val="False"/>
  <p:tag name="CORRECTPOINTVALUE" val="100"/>
  <p:tag name="INCORRECTPOINTVALUE" val="0"/>
  <p:tag name="QUESTIONALIAS" val="Which of the following statements is true about the distance covered by the diver as he falls?"/>
  <p:tag name="ANSWERSALIAS" val="The distance is constant for each second of fall.|smicln|The distance increases by the same amount each second|smicln|The distance increases by increasing amounts each second"/>
  <p:tag name="SLIDEORDER" val="2"/>
  <p:tag name="SLIDEGUID" val="5145B324D128427EB3AACF24AD622AA4"/>
  <p:tag name="CHARTLABELS" val="1"/>
  <p:tag name="RESPONSESGATHERED" val="False"/>
  <p:tag name="VALUES" val="No Value|smicln|No Value|smicln|No Value"/>
</p:tagLst>
</file>

<file path=ppt/tags/tag12.xml><?xml version="1.0" encoding="utf-8"?>
<p:tagLst xmlns:a="http://schemas.openxmlformats.org/drawingml/2006/main" xmlns:r="http://schemas.openxmlformats.org/officeDocument/2006/relationships" xmlns:p="http://schemas.openxmlformats.org/presentationml/2006/main">
  <p:tag name="ANSWERBULLETS" val="1"/>
  <p:tag name="OLDNUMANSWERS" val="3"/>
  <p:tag name="TEXTLENGTH" val="160"/>
  <p:tag name="FONTSIZE" val="32"/>
  <p:tag name="BULLETTYPE" val="ppBulletAlphaUCPeriod"/>
  <p:tag name="ANSWERTEXT" val="The distance is constant for each second of fall.&#10;The distance increases by the same amount each second&#10;The distance increases by increasing amounts each second"/>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 name="SLIDEID" val="0695E0C5449E4AD98D47CE6DD593F7C5"/>
  <p:tag name="SLIDETYPE" val="Q"/>
  <p:tag name="DEMOGRAPHIC" val="False"/>
  <p:tag name="SPEEDSCORING" val="False"/>
  <p:tag name="CORRECTPOINTVALUE" val="100"/>
  <p:tag name="INCORRECTPOINTVALUE" val="0"/>
  <p:tag name="QUESTIONALIAS" val="Which of the following statements is true about the divers velocity as he falls?"/>
  <p:tag name="ANSWERSALIAS" val="His velocity is constant |smicln|His velocity increases by the same amount each second|smicln|His velocity increases by increasing amounts each second"/>
  <p:tag name="SLIDEORDER" val="2"/>
  <p:tag name="SLIDEGUID" val="FE12E77985344D0B97DE3916A4CD411A"/>
  <p:tag name="CHARTLABELS" val="1"/>
  <p:tag name="RESPONSESGATHERED" val="False"/>
  <p:tag name="VALUES" val="No Value|smicln|No Value|smicln|No Value"/>
</p:tagLst>
</file>

<file path=ppt/theme/_rels/theme8.xml.rels><?xml version="1.0" encoding="UTF-8" standalone="yes"?>
<Relationships xmlns="http://schemas.openxmlformats.org/package/2006/relationships"><Relationship Id="rId1" Type="http://schemas.openxmlformats.org/officeDocument/2006/relationships/image" Target="../media/image2.jpeg"/></Relationships>
</file>

<file path=ppt/theme/_rels/theme9.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461</Words>
  <Application>Microsoft Office PowerPoint</Application>
  <PresentationFormat>On-screen Show (4:3)</PresentationFormat>
  <Paragraphs>66</Paragraphs>
  <Slides>12</Slides>
  <Notes>2</Notes>
  <HiddenSlides>0</HiddenSlides>
  <MMClips>0</MMClips>
  <ScaleCrop>false</ScaleCrop>
  <HeadingPairs>
    <vt:vector size="4" baseType="variant">
      <vt:variant>
        <vt:lpstr>Theme</vt:lpstr>
      </vt:variant>
      <vt:variant>
        <vt:i4>9</vt:i4>
      </vt:variant>
      <vt:variant>
        <vt:lpstr>Slide Titles</vt:lpstr>
      </vt:variant>
      <vt:variant>
        <vt:i4>12</vt:i4>
      </vt:variant>
    </vt:vector>
  </HeadingPairs>
  <TitlesOfParts>
    <vt:vector size="21" baseType="lpstr">
      <vt:lpstr>Default Design</vt:lpstr>
      <vt:lpstr>1_Default Design</vt:lpstr>
      <vt:lpstr>2_Default Design</vt:lpstr>
      <vt:lpstr>3_Default Design</vt:lpstr>
      <vt:lpstr>4_Default Design</vt:lpstr>
      <vt:lpstr>5_Default Design</vt:lpstr>
      <vt:lpstr>10_Default Design</vt:lpstr>
      <vt:lpstr>Concourse</vt:lpstr>
      <vt:lpstr>1_Concourse</vt:lpstr>
      <vt:lpstr> Homework Quiz #4   What about objects moving vertically…with or against gravity?</vt:lpstr>
      <vt:lpstr>Ball Toss</vt:lpstr>
      <vt:lpstr>Ball Toss Analysis</vt:lpstr>
      <vt:lpstr>Slide 4</vt:lpstr>
      <vt:lpstr>Slide 5</vt:lpstr>
      <vt:lpstr>Slide 6</vt:lpstr>
      <vt:lpstr>Slide 7</vt:lpstr>
      <vt:lpstr>Slide 8</vt:lpstr>
      <vt:lpstr>Which of the following statements is true about the diver’s velocity as he falls?</vt:lpstr>
      <vt:lpstr>Which of the following statements is true about the distance covered by the diver as he falls?</vt:lpstr>
      <vt:lpstr>The Ultimate Freefall</vt:lpstr>
      <vt:lpstr>Felix Baumgartner</vt:lpstr>
    </vt:vector>
  </TitlesOfParts>
  <Company>coe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Judy.Vondruska</dc:creator>
  <cp:lastModifiedBy>neugebauert</cp:lastModifiedBy>
  <cp:revision>24</cp:revision>
  <dcterms:created xsi:type="dcterms:W3CDTF">2009-09-14T15:11:36Z</dcterms:created>
  <dcterms:modified xsi:type="dcterms:W3CDTF">2013-09-04T16:40:13Z</dcterms:modified>
</cp:coreProperties>
</file>