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handoutMasterIdLst>
    <p:handoutMasterId r:id="rId20"/>
  </p:handoutMasterIdLst>
  <p:sldIdLst>
    <p:sldId id="271" r:id="rId3"/>
    <p:sldId id="272" r:id="rId4"/>
    <p:sldId id="257" r:id="rId5"/>
    <p:sldId id="267" r:id="rId6"/>
    <p:sldId id="264" r:id="rId7"/>
    <p:sldId id="259" r:id="rId8"/>
    <p:sldId id="260" r:id="rId9"/>
    <p:sldId id="261" r:id="rId10"/>
    <p:sldId id="269" r:id="rId11"/>
    <p:sldId id="273" r:id="rId12"/>
    <p:sldId id="258" r:id="rId13"/>
    <p:sldId id="268" r:id="rId14"/>
    <p:sldId id="270" r:id="rId15"/>
    <p:sldId id="262" r:id="rId16"/>
    <p:sldId id="263" r:id="rId17"/>
    <p:sldId id="266" r:id="rId18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50" d="100"/>
          <a:sy n="50" d="100"/>
        </p:scale>
        <p:origin x="-174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BA7C0154-D629-4103-A9F4-4C9285599CDF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60BE0B79-8BD2-45EC-8317-1FDC2812D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1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1B7A30A1-2B3D-4E57-B340-2E160FE1935E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462D884E-7D14-4715-97FC-94E05D22AC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2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1/10 of a mm of copper wire there are 3.51 x 10(20) atoms – that’s a lot of free electrons!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884E-7D14-4715-97FC-94E05D22ACF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05D2A-F667-46A7-B7BA-ACB9071FA261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source:  http://superconductors.org/Uses.htm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EF188-C06B-4861-8BBA-6765EE1158C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B6061-9CD0-4095-ADC5-A3B1EC28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52400"/>
            <a:ext cx="4145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True or False?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When a battery no longer works, it is out of charge and must be re-charged before it can be used again.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7432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A battery can be a source of charge in a circuit.  The charge which flows through the circuit originates in the battery.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3434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Charge becomes used up as it flows through a circuit.  The amount of charge which exits a light bulb is less than the amount which enters the light bulb.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two ways we can alter the amount </a:t>
            </a:r>
            <a:r>
              <a:rPr lang="en-US" smtClean="0"/>
              <a:t>of current?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90" y="1905000"/>
            <a:ext cx="6367609" cy="428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Electric Current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610600" cy="52705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 flow of charged particles</a:t>
            </a:r>
          </a:p>
          <a:p>
            <a:pPr lvl="1" eaLnBrk="1" hangingPunct="1"/>
            <a:r>
              <a:rPr lang="en-US" dirty="0" smtClean="0"/>
              <a:t>By convention, positive charge flows (though really negative)</a:t>
            </a:r>
          </a:p>
          <a:p>
            <a:pPr eaLnBrk="1" hangingPunct="1"/>
            <a:r>
              <a:rPr lang="en-US" sz="3200" dirty="0" smtClean="0"/>
              <a:t>Current = charge/time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		I = current (amperes or amps)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	q = charge (coulombs)   t = time (seconds)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Current vs. drift speed</a:t>
            </a:r>
            <a:endParaRPr lang="en-US" sz="3600" dirty="0"/>
          </a:p>
        </p:txBody>
      </p:sp>
      <p:pic>
        <p:nvPicPr>
          <p:cNvPr id="1026" name="Picture 2" descr="https://encrypted-tbn2.google.com/images?q=tbn:ANd9GcT7Yn80DEtPzYQwWRxL_-HGAo3zI83DEBipJq5aSSa1WZXUdR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3664770" cy="2305051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SSP3VrfDEV6JfL2WhUACwfYlpkodGiDP7N7AgQvMCcFeEX4Sr0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600200"/>
            <a:ext cx="1743075" cy="2619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4648200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Current is the rate at which charges pass a certain point – based on # of charges NOT speed.</a:t>
            </a:r>
            <a:endParaRPr lang="en-US" sz="3200" dirty="0"/>
          </a:p>
        </p:txBody>
      </p:sp>
      <p:sp>
        <p:nvSpPr>
          <p:cNvPr id="7" name="&quot;No&quot; Symbol 6"/>
          <p:cNvSpPr/>
          <p:nvPr/>
        </p:nvSpPr>
        <p:spPr>
          <a:xfrm>
            <a:off x="4953000" y="1295400"/>
            <a:ext cx="3048000" cy="3200400"/>
          </a:xfrm>
          <a:prstGeom prst="noSmok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Ohm’s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4000" dirty="0" smtClean="0"/>
              <a:t>Δ</a:t>
            </a:r>
            <a:r>
              <a:rPr lang="en-US" sz="4000" dirty="0" smtClean="0"/>
              <a:t>V = I x R</a:t>
            </a:r>
          </a:p>
          <a:p>
            <a:endParaRPr lang="en-US" sz="4000" dirty="0" smtClean="0"/>
          </a:p>
          <a:p>
            <a:r>
              <a:rPr lang="en-US" sz="4000" dirty="0" smtClean="0"/>
              <a:t>Relationships…When one variable is kept constant then…</a:t>
            </a:r>
          </a:p>
          <a:p>
            <a:pPr>
              <a:buNone/>
            </a:pPr>
            <a:r>
              <a:rPr lang="en-US" sz="4000" dirty="0" smtClean="0"/>
              <a:t>		V &amp; I – </a:t>
            </a:r>
            <a:r>
              <a:rPr lang="en-US" sz="4000" dirty="0" smtClean="0"/>
              <a:t>_____________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		V &amp; R – </a:t>
            </a:r>
            <a:r>
              <a:rPr lang="en-US" sz="4000" dirty="0" smtClean="0"/>
              <a:t>_____________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		 I &amp; R - </a:t>
            </a:r>
            <a:r>
              <a:rPr lang="en-US" sz="4000" dirty="0" smtClean="0"/>
              <a:t>_____________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B07_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36750"/>
            <a:ext cx="464185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Superconductor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905000"/>
            <a:ext cx="4114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Material with no resistance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Newer superconductors have zero resistance around 140 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Advantage:  cheaper liquid nitrogen can be used instead of liquid helium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Disadvantage:  more difficult to use because brittle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Applications of Superconductivity</a:t>
            </a:r>
          </a:p>
        </p:txBody>
      </p:sp>
      <p:pic>
        <p:nvPicPr>
          <p:cNvPr id="82947" name="Picture 3" descr="colli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981200"/>
            <a:ext cx="64643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 descr="magl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419600"/>
            <a:ext cx="56388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mri_p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7600"/>
            <a:ext cx="31242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dontryat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458200" cy="1066800"/>
          </a:xfrm>
        </p:spPr>
        <p:txBody>
          <a:bodyPr/>
          <a:lstStyle/>
          <a:p>
            <a:pPr eaLnBrk="1" hangingPunct="1"/>
            <a:r>
              <a:rPr lang="en-US" smtClean="0"/>
              <a:t>Electrocution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001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Human body is mostly water and ions so can be a good conductor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Resistance depends on if body wet or dry and distance between parts in the circuit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Resistance varies from 100 </a:t>
            </a:r>
            <a:r>
              <a:rPr lang="en-US" smtClean="0">
                <a:sym typeface="Symbol" pitchFamily="18" charset="2"/>
              </a:rPr>
              <a:t> </a:t>
            </a:r>
            <a:r>
              <a:rPr lang="en-US" smtClean="0"/>
              <a:t>- 500,00 </a:t>
            </a:r>
            <a:r>
              <a:rPr lang="en-US" smtClean="0">
                <a:sym typeface="Symbol" pitchFamily="18" charset="2"/>
              </a:rPr>
              <a:t>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Sensitivity to current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0.001 amps can be felt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0.005 amps is painful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0.010 amps can cause muscle spasms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0.015 amps causes loss of muscle control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0.070 amps, if through heart, likely fatal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True or False?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4.  Charge flows through circuits at very high speeds.  This explains why the light bulb turns on immediately after the wall switch is flipped.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038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5.  Northwestern Power supplies millions and millions of electrons to our homes everyday.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Electricity</a:t>
            </a:r>
          </a:p>
        </p:txBody>
      </p:sp>
      <p:sp>
        <p:nvSpPr>
          <p:cNvPr id="76803" name="Subtitle 2"/>
          <p:cNvSpPr>
            <a:spLocks noGrp="1"/>
          </p:cNvSpPr>
          <p:nvPr>
            <p:ph type="subTitle" idx="1"/>
          </p:nvPr>
        </p:nvSpPr>
        <p:spPr>
          <a:xfrm>
            <a:off x="1981200" y="2133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…when charge is no longer static….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Requirements to maintain charge flow in an electrical circuit: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external energy supply to establish a potential difference across the circuit.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A closed conducting loop between the + and – terminals.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Once these conditions are met an electric current or flow of charge will occur.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Voltage in DC Circuits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Supplied by battery or type of power supply</a:t>
            </a:r>
          </a:p>
          <a:p>
            <a:pPr eaLnBrk="1" hangingPunct="1"/>
            <a:r>
              <a:rPr lang="en-US" sz="3200" dirty="0" smtClean="0"/>
              <a:t>Provides the </a:t>
            </a:r>
            <a:r>
              <a:rPr lang="en-US" sz="3200" dirty="0" smtClean="0"/>
              <a:t>“________” </a:t>
            </a:r>
            <a:r>
              <a:rPr lang="en-US" sz="3200" dirty="0" smtClean="0"/>
              <a:t>of charge through the circuit</a:t>
            </a:r>
          </a:p>
          <a:p>
            <a:pPr lvl="1" eaLnBrk="1" hangingPunct="1"/>
            <a:r>
              <a:rPr lang="en-US" sz="3200" dirty="0" smtClean="0"/>
              <a:t>Potential energy </a:t>
            </a:r>
            <a:r>
              <a:rPr lang="en-US" sz="3200" dirty="0" smtClean="0"/>
              <a:t>__________ </a:t>
            </a:r>
            <a:r>
              <a:rPr lang="en-US" sz="3200" dirty="0" smtClean="0"/>
              <a:t>at one end than other</a:t>
            </a:r>
          </a:p>
          <a:p>
            <a:pPr eaLnBrk="1" hangingPunct="1"/>
            <a:r>
              <a:rPr lang="en-US" sz="3200" dirty="0" smtClean="0"/>
              <a:t>Circuit symbol: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Resistance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Results from electrons </a:t>
            </a:r>
            <a:r>
              <a:rPr lang="en-US" sz="3200" dirty="0" smtClean="0"/>
              <a:t>___________ </a:t>
            </a:r>
            <a:r>
              <a:rPr lang="en-US" sz="3200" dirty="0" smtClean="0"/>
              <a:t>with atoms in a given material</a:t>
            </a:r>
          </a:p>
          <a:p>
            <a:pPr lvl="1" eaLnBrk="1" hangingPunct="1"/>
            <a:r>
              <a:rPr lang="en-US" sz="3200" dirty="0" smtClean="0"/>
              <a:t>Results in </a:t>
            </a:r>
            <a:r>
              <a:rPr lang="en-US" sz="3200" dirty="0" smtClean="0"/>
              <a:t>___________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Measure of opposition to </a:t>
            </a:r>
            <a:r>
              <a:rPr lang="en-US" sz="3200" dirty="0" smtClean="0"/>
              <a:t>_______________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Measured in ohms, </a:t>
            </a:r>
            <a:r>
              <a:rPr lang="en-US" sz="3200" dirty="0" smtClean="0">
                <a:sym typeface="Symbol" pitchFamily="18" charset="2"/>
              </a:rPr>
              <a:t></a:t>
            </a:r>
          </a:p>
          <a:p>
            <a:pPr eaLnBrk="1" hangingPunct="1"/>
            <a:r>
              <a:rPr lang="en-US" sz="3200" dirty="0" smtClean="0">
                <a:sym typeface="Symbol" pitchFamily="18" charset="2"/>
              </a:rPr>
              <a:t>Components provide resistance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Symbol in a circuit: 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 advAuto="3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Resistors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1981200"/>
            <a:ext cx="4184650" cy="2800350"/>
            <a:chOff x="624" y="1248"/>
            <a:chExt cx="2636" cy="1764"/>
          </a:xfrm>
        </p:grpSpPr>
        <p:pic>
          <p:nvPicPr>
            <p:cNvPr id="79885" name="Picture 4" descr="fixedresist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1248"/>
              <a:ext cx="2636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86" name="Text Box 5"/>
            <p:cNvSpPr txBox="1">
              <a:spLocks noChangeArrowheads="1"/>
            </p:cNvSpPr>
            <p:nvPr/>
          </p:nvSpPr>
          <p:spPr bwMode="auto">
            <a:xfrm>
              <a:off x="2208" y="1296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6699"/>
                  </a:solidFill>
                </a:rPr>
                <a:t>Fixed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00200" y="4956175"/>
            <a:ext cx="3109913" cy="1901825"/>
            <a:chOff x="1008" y="3122"/>
            <a:chExt cx="1959" cy="1198"/>
          </a:xfrm>
        </p:grpSpPr>
        <p:pic>
          <p:nvPicPr>
            <p:cNvPr id="79883" name="Picture 7" descr="resistv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8" y="3122"/>
              <a:ext cx="1959" cy="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84" name="Text Box 8"/>
            <p:cNvSpPr txBox="1">
              <a:spLocks noChangeArrowheads="1"/>
            </p:cNvSpPr>
            <p:nvPr/>
          </p:nvSpPr>
          <p:spPr bwMode="auto">
            <a:xfrm>
              <a:off x="1632" y="316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6699"/>
                  </a:solidFill>
                </a:rPr>
                <a:t>Variable</a:t>
              </a:r>
              <a:endParaRPr lang="en-US" sz="2400">
                <a:solidFill>
                  <a:srgbClr val="006699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994400" y="1447800"/>
            <a:ext cx="3149600" cy="1752600"/>
            <a:chOff x="3552" y="1296"/>
            <a:chExt cx="1984" cy="1104"/>
          </a:xfrm>
        </p:grpSpPr>
        <p:pic>
          <p:nvPicPr>
            <p:cNvPr id="79881" name="Picture 10" descr="CDSphotocellresist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52" y="1296"/>
              <a:ext cx="1984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82" name="Text Box 11"/>
            <p:cNvSpPr txBox="1">
              <a:spLocks noChangeArrowheads="1"/>
            </p:cNvSpPr>
            <p:nvPr/>
          </p:nvSpPr>
          <p:spPr bwMode="auto">
            <a:xfrm>
              <a:off x="3840" y="2112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6699"/>
                  </a:solidFill>
                </a:rPr>
                <a:t>CDS Photocell</a:t>
              </a:r>
              <a:endParaRPr lang="en-US" sz="2400">
                <a:solidFill>
                  <a:srgbClr val="006699"/>
                </a:solidFill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486400" y="4103688"/>
            <a:ext cx="3109913" cy="2754312"/>
            <a:chOff x="3456" y="2448"/>
            <a:chExt cx="1959" cy="1735"/>
          </a:xfrm>
        </p:grpSpPr>
        <p:pic>
          <p:nvPicPr>
            <p:cNvPr id="79879" name="Picture 13" descr="ceramicresist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56" y="2448"/>
              <a:ext cx="1959" cy="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80" name="Text Box 14"/>
            <p:cNvSpPr txBox="1">
              <a:spLocks noChangeArrowheads="1"/>
            </p:cNvSpPr>
            <p:nvPr/>
          </p:nvSpPr>
          <p:spPr bwMode="auto">
            <a:xfrm>
              <a:off x="3600" y="2736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6699"/>
                  </a:solidFill>
                </a:rPr>
                <a:t>Ceramic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Resistance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3200" dirty="0" smtClean="0"/>
              <a:t>Depends on</a:t>
            </a:r>
          </a:p>
          <a:p>
            <a:pPr lvl="1" eaLnBrk="1" hangingPunct="1"/>
            <a:r>
              <a:rPr lang="en-US" sz="3200" dirty="0" smtClean="0"/>
              <a:t>_____________________ </a:t>
            </a:r>
            <a:r>
              <a:rPr lang="en-US" sz="3200" dirty="0" smtClean="0"/>
              <a:t>of material</a:t>
            </a:r>
          </a:p>
          <a:p>
            <a:pPr lvl="1" eaLnBrk="1" hangingPunct="1"/>
            <a:r>
              <a:rPr lang="en-US" sz="3200" dirty="0" smtClean="0"/>
              <a:t>Length</a:t>
            </a:r>
          </a:p>
          <a:p>
            <a:pPr lvl="2" eaLnBrk="1" hangingPunct="1"/>
            <a:r>
              <a:rPr lang="en-US" sz="3200" dirty="0" smtClean="0"/>
              <a:t>Longer wire = </a:t>
            </a:r>
            <a:r>
              <a:rPr lang="en-US" sz="3200" dirty="0" smtClean="0"/>
              <a:t>________ </a:t>
            </a:r>
            <a:r>
              <a:rPr lang="en-US" sz="3200" dirty="0" smtClean="0"/>
              <a:t>resistance</a:t>
            </a:r>
          </a:p>
          <a:p>
            <a:pPr lvl="1" eaLnBrk="1" hangingPunct="1"/>
            <a:r>
              <a:rPr lang="en-US" sz="3200" dirty="0" smtClean="0"/>
              <a:t>Diameter</a:t>
            </a:r>
          </a:p>
          <a:p>
            <a:pPr lvl="2" eaLnBrk="1" hangingPunct="1"/>
            <a:r>
              <a:rPr lang="en-US" sz="3200" dirty="0" smtClean="0"/>
              <a:t>___________ </a:t>
            </a:r>
            <a:r>
              <a:rPr lang="en-US" sz="3200" dirty="0" smtClean="0"/>
              <a:t>wire = higher resistance</a:t>
            </a:r>
          </a:p>
          <a:p>
            <a:pPr lvl="1" eaLnBrk="1" hangingPunct="1"/>
            <a:r>
              <a:rPr lang="en-US" sz="3200" dirty="0" smtClean="0"/>
              <a:t>Temperature</a:t>
            </a:r>
          </a:p>
          <a:p>
            <a:pPr lvl="2" eaLnBrk="1" hangingPunct="1"/>
            <a:r>
              <a:rPr lang="en-US" sz="3200" dirty="0" smtClean="0"/>
              <a:t>Higher temperature = </a:t>
            </a:r>
            <a:r>
              <a:rPr lang="en-US" sz="3200" dirty="0" smtClean="0"/>
              <a:t>_____________ </a:t>
            </a:r>
            <a:r>
              <a:rPr lang="en-US" sz="3200" dirty="0" smtClean="0"/>
              <a:t>resistance</a:t>
            </a:r>
          </a:p>
          <a:p>
            <a:pPr eaLnBrk="1" hangingPunct="1"/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81000"/>
            <a:ext cx="8153400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u="sng" dirty="0" smtClean="0"/>
              <a:t>Electric potential  (</a:t>
            </a:r>
            <a:r>
              <a:rPr lang="en-US" sz="3600" dirty="0" smtClean="0"/>
              <a:t>V) difference between the two terminals </a:t>
            </a:r>
            <a:r>
              <a:rPr lang="en-US" sz="3600" i="1" dirty="0" smtClean="0">
                <a:solidFill>
                  <a:srgbClr val="FF0000"/>
                </a:solidFill>
              </a:rPr>
              <a:t>________________</a:t>
            </a:r>
            <a:r>
              <a:rPr lang="en-US" sz="3600" dirty="0" smtClean="0"/>
              <a:t>the </a:t>
            </a:r>
            <a:r>
              <a:rPr lang="en-US" sz="3600" dirty="0" smtClean="0"/>
              <a:t>movement of charge, it is </a:t>
            </a:r>
            <a:r>
              <a:rPr lang="en-US" sz="3600" u="sng" dirty="0" smtClean="0"/>
              <a:t>resistance (</a:t>
            </a:r>
            <a:r>
              <a:rPr lang="el-GR" sz="3600" u="sng" dirty="0" smtClean="0"/>
              <a:t>Ω</a:t>
            </a:r>
            <a:r>
              <a:rPr lang="en-US" sz="3600" u="sng" dirty="0" smtClean="0"/>
              <a:t>)</a:t>
            </a:r>
            <a:r>
              <a:rPr lang="en-US" sz="3600" dirty="0" smtClean="0"/>
              <a:t> that </a:t>
            </a:r>
            <a:r>
              <a:rPr lang="en-US" sz="3600" i="1" dirty="0" smtClean="0">
                <a:solidFill>
                  <a:srgbClr val="FF0000"/>
                </a:solidFill>
              </a:rPr>
              <a:t>______________________</a:t>
            </a:r>
            <a:r>
              <a:rPr lang="en-US" sz="3600" dirty="0" smtClean="0"/>
              <a:t> </a:t>
            </a:r>
            <a:r>
              <a:rPr lang="en-US" sz="3600" dirty="0" smtClean="0"/>
              <a:t>it. 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The rate at which charge flows from terminal to terminal is the result of the combined affect of these two quantities.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285</TotalTime>
  <Words>548</Words>
  <Application>Microsoft Office PowerPoint</Application>
  <PresentationFormat>On-screen Show (4:3)</PresentationFormat>
  <Paragraphs>84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Oriel</vt:lpstr>
      <vt:lpstr>Office Theme</vt:lpstr>
      <vt:lpstr>PowerPoint Presentation</vt:lpstr>
      <vt:lpstr>True or False?</vt:lpstr>
      <vt:lpstr>Electricity</vt:lpstr>
      <vt:lpstr>Two Requirements to maintain charge flow in an electrical circuit:</vt:lpstr>
      <vt:lpstr>Voltage in DC Circuits</vt:lpstr>
      <vt:lpstr>Resistance</vt:lpstr>
      <vt:lpstr>Examples of Resistors</vt:lpstr>
      <vt:lpstr>Resistance</vt:lpstr>
      <vt:lpstr>PowerPoint Presentation</vt:lpstr>
      <vt:lpstr>What are the two ways we can alter the amount of current?</vt:lpstr>
      <vt:lpstr>Electric Current</vt:lpstr>
      <vt:lpstr>Current vs. drift speed</vt:lpstr>
      <vt:lpstr>Ohm’s Law</vt:lpstr>
      <vt:lpstr>Superconductor</vt:lpstr>
      <vt:lpstr>Applications of Superconductivity</vt:lpstr>
      <vt:lpstr>Electrocution</vt:lpstr>
    </vt:vector>
  </TitlesOfParts>
  <Company>MITCHELL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</dc:title>
  <dc:creator>Administrator</dc:creator>
  <cp:lastModifiedBy>Administrator</cp:lastModifiedBy>
  <cp:revision>33</cp:revision>
  <dcterms:created xsi:type="dcterms:W3CDTF">2012-04-13T16:11:53Z</dcterms:created>
  <dcterms:modified xsi:type="dcterms:W3CDTF">2014-05-05T15:45:29Z</dcterms:modified>
</cp:coreProperties>
</file>