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6FDFEDF4-B20C-4415-9288-C9BC25A7FBF0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AD734D16-D290-4002-A2A8-3EA38BC5D7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43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69873-DACC-44E4-9AC8-36A5556E435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3CC20-8256-4DDF-907A-A67227F5C5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CC20-8256-4DDF-907A-A67227F5C5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CC20-8256-4DDF-907A-A67227F5C5F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63CC20-8256-4DDF-907A-A67227F5C5F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3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8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1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6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2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4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2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6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0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69629-37F6-4891-84FD-640EC14A1C0A}" type="datetimeFigureOut">
              <a:rPr lang="en-US" smtClean="0"/>
              <a:pPr/>
              <a:t>4/17/15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B5D48-E302-4BAF-8410-0BE4F220D2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5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1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0hXYfvnND0" TargetMode="External"/><Relationship Id="rId4" Type="http://schemas.openxmlformats.org/officeDocument/2006/relationships/image" Target="../media/image2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Electrical Charge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7496175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Atoms composed of charges but overall are neutral</a:t>
            </a:r>
          </a:p>
          <a:p>
            <a:pPr lvl="1" eaLnBrk="1" hangingPunct="1"/>
            <a:r>
              <a:rPr lang="en-US" dirty="0" smtClean="0"/>
              <a:t>protons(+), electrons(-), and neutrons</a:t>
            </a:r>
          </a:p>
          <a:p>
            <a:pPr eaLnBrk="1" hangingPunct="1"/>
            <a:r>
              <a:rPr lang="en-US" dirty="0" smtClean="0"/>
              <a:t>Basic unit of charge,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Electron	q = _______________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	Proton	q = _______________</a:t>
            </a:r>
          </a:p>
          <a:p>
            <a:pPr eaLnBrk="1" hangingPunct="1"/>
            <a:r>
              <a:rPr lang="en-US" dirty="0" smtClean="0"/>
              <a:t>When objects become “charged” only the electrons have been affected</a:t>
            </a:r>
          </a:p>
          <a:p>
            <a:pPr lvl="1" eaLnBrk="1" hangingPunct="1"/>
            <a:r>
              <a:rPr lang="en-US" dirty="0" smtClean="0"/>
              <a:t>proton bound in the nucleus of an atom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Single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</a:t>
            </a:r>
          </a:p>
          <a:p>
            <a:pPr>
              <a:buNone/>
            </a:pPr>
            <a:r>
              <a:rPr lang="en-US" dirty="0" smtClean="0"/>
              <a:t>(this is called</a:t>
            </a:r>
          </a:p>
          <a:p>
            <a:pPr>
              <a:buNone/>
            </a:pPr>
            <a:r>
              <a:rPr lang="en-US" dirty="0" smtClean="0"/>
              <a:t> the polarizing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step)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600200"/>
            <a:ext cx="4978056" cy="441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5365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Single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(this is the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grounding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step)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600200"/>
            <a:ext cx="3886200" cy="488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37804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a Single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(Charge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redistribution)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What is wrong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with this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diagram?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828800"/>
            <a:ext cx="503547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86298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Negatively Charging a Single Object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813343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6928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Charging a two-sphere object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95400"/>
            <a:ext cx="7848600" cy="310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399" y="4724400"/>
            <a:ext cx="7601927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251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Forces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6248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Attracting and repelling behavior is called “_________”</a:t>
            </a:r>
          </a:p>
          <a:p>
            <a:pPr lvl="1" eaLnBrk="1" hangingPunct="1"/>
            <a:r>
              <a:rPr lang="en-US" dirty="0" smtClean="0"/>
              <a:t>Like charges repel</a:t>
            </a:r>
          </a:p>
          <a:p>
            <a:pPr lvl="1" eaLnBrk="1" hangingPunct="1"/>
            <a:r>
              <a:rPr lang="en-US" dirty="0" smtClean="0"/>
              <a:t>Unlike charges attract</a:t>
            </a:r>
          </a:p>
          <a:p>
            <a:pPr eaLnBrk="1" hangingPunct="1"/>
            <a:r>
              <a:rPr lang="en-US" dirty="0" smtClean="0"/>
              <a:t>Objects charged by</a:t>
            </a:r>
          </a:p>
          <a:p>
            <a:pPr lvl="1" eaLnBrk="1" hangingPunct="1"/>
            <a:r>
              <a:rPr lang="en-US" dirty="0" smtClean="0"/>
              <a:t>_____________ = rubbing </a:t>
            </a:r>
          </a:p>
          <a:p>
            <a:pPr lvl="1" eaLnBrk="1" hangingPunct="1"/>
            <a:r>
              <a:rPr lang="en-US" dirty="0" smtClean="0"/>
              <a:t>______________ = touching</a:t>
            </a:r>
          </a:p>
          <a:p>
            <a:pPr lvl="1" eaLnBrk="1" hangingPunct="1"/>
            <a:r>
              <a:rPr lang="en-US" dirty="0" smtClean="0"/>
              <a:t>______________ = indirect means</a:t>
            </a:r>
          </a:p>
        </p:txBody>
      </p:sp>
      <p:sp>
        <p:nvSpPr>
          <p:cNvPr id="49157" name="Text Box 8"/>
          <p:cNvSpPr txBox="1">
            <a:spLocks noChangeArrowheads="1"/>
          </p:cNvSpPr>
          <p:nvPr/>
        </p:nvSpPr>
        <p:spPr bwMode="auto">
          <a:xfrm>
            <a:off x="5105400" y="3962400"/>
            <a:ext cx="38100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</a:rPr>
              <a:t>positive charge = fewer electrons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		than protons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</a:rPr>
              <a:t>negative charge = more electrons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		than protons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Force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Coulomb’s Law</a:t>
            </a:r>
          </a:p>
          <a:p>
            <a:pPr lvl="1" eaLnBrk="1" hangingPunct="1"/>
            <a:r>
              <a:rPr lang="en-US" dirty="0" smtClean="0"/>
              <a:t>The ____________ acting on each of two charged objects is ___________ proportional to the __________ of the distance between them.</a:t>
            </a:r>
          </a:p>
        </p:txBody>
      </p:sp>
      <p:sp>
        <p:nvSpPr>
          <p:cNvPr id="50180" name="Oval 2"/>
          <p:cNvSpPr>
            <a:spLocks noChangeArrowheads="1"/>
          </p:cNvSpPr>
          <p:nvPr/>
        </p:nvSpPr>
        <p:spPr bwMode="auto">
          <a:xfrm>
            <a:off x="7162800" y="4343400"/>
            <a:ext cx="609600" cy="6096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>
              <a:solidFill>
                <a:srgbClr val="FF99CC"/>
              </a:solidFill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791200" y="4419600"/>
            <a:ext cx="609600" cy="609600"/>
            <a:chOff x="3216" y="2736"/>
            <a:chExt cx="384" cy="384"/>
          </a:xfrm>
        </p:grpSpPr>
        <p:sp>
          <p:nvSpPr>
            <p:cNvPr id="50203" name="Oval 5"/>
            <p:cNvSpPr>
              <a:spLocks noChangeArrowheads="1"/>
            </p:cNvSpPr>
            <p:nvPr/>
          </p:nvSpPr>
          <p:spPr bwMode="auto">
            <a:xfrm>
              <a:off x="3216" y="2736"/>
              <a:ext cx="384" cy="38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50204" name="Line 6"/>
            <p:cNvSpPr>
              <a:spLocks noChangeShapeType="1"/>
            </p:cNvSpPr>
            <p:nvPr/>
          </p:nvSpPr>
          <p:spPr bwMode="auto">
            <a:xfrm>
              <a:off x="3408" y="2832"/>
              <a:ext cx="0" cy="19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5" name="Line 7"/>
            <p:cNvSpPr>
              <a:spLocks noChangeShapeType="1"/>
            </p:cNvSpPr>
            <p:nvPr/>
          </p:nvSpPr>
          <p:spPr bwMode="auto">
            <a:xfrm>
              <a:off x="3312" y="2928"/>
              <a:ext cx="19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82" name="Line 8"/>
          <p:cNvSpPr>
            <a:spLocks noChangeShapeType="1"/>
          </p:cNvSpPr>
          <p:nvPr/>
        </p:nvSpPr>
        <p:spPr bwMode="auto">
          <a:xfrm>
            <a:off x="7391400" y="4648200"/>
            <a:ext cx="228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AutoShape 9"/>
          <p:cNvSpPr>
            <a:spLocks/>
          </p:cNvSpPr>
          <p:nvPr/>
        </p:nvSpPr>
        <p:spPr bwMode="auto">
          <a:xfrm rot="-5388100">
            <a:off x="6667500" y="4533900"/>
            <a:ext cx="457200" cy="1447800"/>
          </a:xfrm>
          <a:prstGeom prst="leftBrace">
            <a:avLst>
              <a:gd name="adj1" fmla="val 26389"/>
              <a:gd name="adj2" fmla="val 5008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0184" name="Text Box 10"/>
          <p:cNvSpPr txBox="1">
            <a:spLocks noChangeArrowheads="1"/>
          </p:cNvSpPr>
          <p:nvPr/>
        </p:nvSpPr>
        <p:spPr bwMode="auto">
          <a:xfrm>
            <a:off x="6324600" y="5638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½ d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0185" name="Text Box 11"/>
          <p:cNvSpPr txBox="1">
            <a:spLocks noChangeArrowheads="1"/>
          </p:cNvSpPr>
          <p:nvPr/>
        </p:nvSpPr>
        <p:spPr bwMode="auto">
          <a:xfrm>
            <a:off x="5257800" y="4495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+q</a:t>
            </a:r>
          </a:p>
        </p:txBody>
      </p:sp>
      <p:sp>
        <p:nvSpPr>
          <p:cNvPr id="50186" name="Text Box 12"/>
          <p:cNvSpPr txBox="1">
            <a:spLocks noChangeArrowheads="1"/>
          </p:cNvSpPr>
          <p:nvPr/>
        </p:nvSpPr>
        <p:spPr bwMode="auto">
          <a:xfrm>
            <a:off x="7772400" y="4419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-q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0187" name="Line 13"/>
          <p:cNvSpPr>
            <a:spLocks noChangeShapeType="1"/>
          </p:cNvSpPr>
          <p:nvPr/>
        </p:nvSpPr>
        <p:spPr bwMode="auto">
          <a:xfrm>
            <a:off x="6477000" y="4648200"/>
            <a:ext cx="228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4"/>
          <p:cNvSpPr>
            <a:spLocks noChangeShapeType="1"/>
          </p:cNvSpPr>
          <p:nvPr/>
        </p:nvSpPr>
        <p:spPr bwMode="auto">
          <a:xfrm flipH="1">
            <a:off x="6781800" y="4648200"/>
            <a:ext cx="3048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Text Box 15"/>
          <p:cNvSpPr txBox="1">
            <a:spLocks noChangeArrowheads="1"/>
          </p:cNvSpPr>
          <p:nvPr/>
        </p:nvSpPr>
        <p:spPr bwMode="auto">
          <a:xfrm>
            <a:off x="6400800" y="3810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4 F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9600" y="4114800"/>
            <a:ext cx="4419600" cy="2133600"/>
            <a:chOff x="2112" y="2688"/>
            <a:chExt cx="2784" cy="1344"/>
          </a:xfrm>
        </p:grpSpPr>
        <p:sp>
          <p:nvSpPr>
            <p:cNvPr id="50191" name="Oval 18"/>
            <p:cNvSpPr>
              <a:spLocks noChangeArrowheads="1"/>
            </p:cNvSpPr>
            <p:nvPr/>
          </p:nvSpPr>
          <p:spPr bwMode="auto">
            <a:xfrm>
              <a:off x="3840" y="2880"/>
              <a:ext cx="384" cy="38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solidFill>
                  <a:srgbClr val="FF99CC"/>
                </a:solidFill>
              </a:endParaRPr>
            </a:p>
          </p:txBody>
        </p:sp>
        <p:sp>
          <p:nvSpPr>
            <p:cNvPr id="50192" name="Oval 19"/>
            <p:cNvSpPr>
              <a:spLocks noChangeArrowheads="1"/>
            </p:cNvSpPr>
            <p:nvPr/>
          </p:nvSpPr>
          <p:spPr bwMode="auto">
            <a:xfrm>
              <a:off x="2544" y="2880"/>
              <a:ext cx="384" cy="384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50193" name="Line 20"/>
            <p:cNvSpPr>
              <a:spLocks noChangeShapeType="1"/>
            </p:cNvSpPr>
            <p:nvPr/>
          </p:nvSpPr>
          <p:spPr bwMode="auto">
            <a:xfrm>
              <a:off x="2736" y="2976"/>
              <a:ext cx="0" cy="19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Line 21"/>
            <p:cNvSpPr>
              <a:spLocks noChangeShapeType="1"/>
            </p:cNvSpPr>
            <p:nvPr/>
          </p:nvSpPr>
          <p:spPr bwMode="auto">
            <a:xfrm>
              <a:off x="2640" y="3072"/>
              <a:ext cx="19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Line 22"/>
            <p:cNvSpPr>
              <a:spLocks noChangeShapeType="1"/>
            </p:cNvSpPr>
            <p:nvPr/>
          </p:nvSpPr>
          <p:spPr bwMode="auto">
            <a:xfrm>
              <a:off x="3984" y="3072"/>
              <a:ext cx="144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AutoShape 23"/>
            <p:cNvSpPr>
              <a:spLocks/>
            </p:cNvSpPr>
            <p:nvPr/>
          </p:nvSpPr>
          <p:spPr bwMode="auto">
            <a:xfrm rot="-5388100">
              <a:off x="3312" y="2784"/>
              <a:ext cx="240" cy="1392"/>
            </a:xfrm>
            <a:prstGeom prst="leftBrace">
              <a:avLst>
                <a:gd name="adj1" fmla="val 48333"/>
                <a:gd name="adj2" fmla="val 5008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50197" name="Text Box 24"/>
            <p:cNvSpPr txBox="1">
              <a:spLocks noChangeArrowheads="1"/>
            </p:cNvSpPr>
            <p:nvPr/>
          </p:nvSpPr>
          <p:spPr bwMode="auto">
            <a:xfrm>
              <a:off x="3072" y="3744"/>
              <a:ext cx="72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</a:rPr>
                <a:t>d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0198" name="Text Box 25"/>
            <p:cNvSpPr txBox="1">
              <a:spLocks noChangeArrowheads="1"/>
            </p:cNvSpPr>
            <p:nvPr/>
          </p:nvSpPr>
          <p:spPr bwMode="auto">
            <a:xfrm>
              <a:off x="2112" y="2832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</a:rPr>
                <a:t>+q</a:t>
              </a:r>
            </a:p>
          </p:txBody>
        </p:sp>
        <p:sp>
          <p:nvSpPr>
            <p:cNvPr id="50199" name="Text Box 26"/>
            <p:cNvSpPr txBox="1">
              <a:spLocks noChangeArrowheads="1"/>
            </p:cNvSpPr>
            <p:nvPr/>
          </p:nvSpPr>
          <p:spPr bwMode="auto">
            <a:xfrm>
              <a:off x="4320" y="2832"/>
              <a:ext cx="5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</a:rPr>
                <a:t>-q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0200" name="Line 27"/>
            <p:cNvSpPr>
              <a:spLocks noChangeShapeType="1"/>
            </p:cNvSpPr>
            <p:nvPr/>
          </p:nvSpPr>
          <p:spPr bwMode="auto">
            <a:xfrm>
              <a:off x="3024" y="3072"/>
              <a:ext cx="288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1" name="Line 28"/>
            <p:cNvSpPr>
              <a:spLocks noChangeShapeType="1"/>
            </p:cNvSpPr>
            <p:nvPr/>
          </p:nvSpPr>
          <p:spPr bwMode="auto">
            <a:xfrm flipH="1">
              <a:off x="3456" y="3072"/>
              <a:ext cx="33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2" name="Text Box 29"/>
            <p:cNvSpPr txBox="1">
              <a:spLocks noChangeArrowheads="1"/>
            </p:cNvSpPr>
            <p:nvPr/>
          </p:nvSpPr>
          <p:spPr bwMode="auto">
            <a:xfrm>
              <a:off x="3264" y="268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</a:rPr>
                <a:t>F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Electric Force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7924800" cy="4572000"/>
          </a:xfrm>
        </p:spPr>
        <p:txBody>
          <a:bodyPr/>
          <a:lstStyle/>
          <a:p>
            <a:pPr eaLnBrk="1" hangingPunct="1"/>
            <a:r>
              <a:rPr lang="en-US" smtClean="0"/>
              <a:t>Coulomb’s Law (equation form)</a:t>
            </a:r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5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mtClean="0"/>
              <a:t>		F = force (Newtons, 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q = charge (Coulombs, C)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k = constant = 9.0 x 10</a:t>
            </a:r>
            <a:r>
              <a:rPr lang="en-US" baseline="30000" smtClean="0"/>
              <a:t>9</a:t>
            </a:r>
            <a:r>
              <a:rPr lang="en-US" smtClean="0"/>
              <a:t> N</a:t>
            </a:r>
            <a:r>
              <a:rPr lang="en-US" baseline="30000" smtClean="0"/>
              <a:t>.</a:t>
            </a:r>
            <a:r>
              <a:rPr lang="en-US" smtClean="0"/>
              <a:t>m</a:t>
            </a:r>
            <a:r>
              <a:rPr lang="en-US" baseline="30000" smtClean="0"/>
              <a:t>2</a:t>
            </a:r>
            <a:r>
              <a:rPr lang="en-US" smtClean="0"/>
              <a:t>/C</a:t>
            </a:r>
            <a:r>
              <a:rPr lang="en-US" baseline="30000" smtClean="0"/>
              <a:t>2</a:t>
            </a:r>
            <a:br>
              <a:rPr lang="en-US" baseline="30000" smtClean="0"/>
            </a:br>
            <a:r>
              <a:rPr lang="en-US" smtClean="0"/>
              <a:t>	d = distance (m)</a:t>
            </a:r>
            <a:endParaRPr lang="en-US" baseline="3000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If two charges of 2.0 x 10</a:t>
            </a:r>
            <a:r>
              <a:rPr lang="en-US" sz="3200" baseline="30000" smtClean="0"/>
              <a:t>-5</a:t>
            </a:r>
            <a:r>
              <a:rPr lang="en-US" sz="3200" smtClean="0"/>
              <a:t> C are separated by </a:t>
            </a:r>
            <a:br>
              <a:rPr lang="en-US" sz="3200" smtClean="0"/>
            </a:br>
            <a:r>
              <a:rPr lang="en-US" sz="3200" smtClean="0"/>
              <a:t>45 cm, how much electrostatic force is acting on each?</a:t>
            </a:r>
          </a:p>
        </p:txBody>
      </p:sp>
      <p:sp>
        <p:nvSpPr>
          <p:cNvPr id="2052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180 N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1.8 x 10</a:t>
            </a:r>
            <a:r>
              <a:rPr lang="en-US" baseline="30000" smtClean="0"/>
              <a:t>-9</a:t>
            </a:r>
            <a:r>
              <a:rPr lang="en-US" smtClean="0"/>
              <a:t> N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1.8 x 10</a:t>
            </a:r>
            <a:r>
              <a:rPr lang="en-US" baseline="30000" smtClean="0"/>
              <a:t>-3</a:t>
            </a:r>
            <a:r>
              <a:rPr lang="en-US" smtClean="0"/>
              <a:t> N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18 N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None of the above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Did not finish the problem</a:t>
            </a:r>
          </a:p>
        </p:txBody>
      </p:sp>
      <p:graphicFrame>
        <p:nvGraphicFramePr>
          <p:cNvPr id="198660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8030652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ResponseCounter" hidden="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27000" y="5410200"/>
            <a:ext cx="635000" cy="1320800"/>
            <a:chOff x="144" y="2536"/>
            <a:chExt cx="400" cy="1648"/>
          </a:xfrm>
        </p:grpSpPr>
        <p:sp>
          <p:nvSpPr>
            <p:cNvPr id="2058" name="RCLiquid" hidden="1"/>
            <p:cNvSpPr>
              <a:spLocks noChangeArrowheads="1"/>
            </p:cNvSpPr>
            <p:nvPr/>
          </p:nvSpPr>
          <p:spPr bwMode="auto">
            <a:xfrm>
              <a:off x="184" y="4060"/>
              <a:ext cx="320" cy="2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2059" name="RCBottom" hidden="1"/>
            <p:cNvSpPr>
              <a:spLocks noChangeArrowheads="1"/>
            </p:cNvSpPr>
            <p:nvPr/>
          </p:nvSpPr>
          <p:spPr bwMode="auto">
            <a:xfrm>
              <a:off x="144" y="4000"/>
              <a:ext cx="400" cy="18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2060" name="RCLiquidTop" hidden="1"/>
            <p:cNvSpPr>
              <a:spLocks noChangeArrowheads="1"/>
            </p:cNvSpPr>
            <p:nvPr/>
          </p:nvSpPr>
          <p:spPr bwMode="auto">
            <a:xfrm>
              <a:off x="184" y="3984"/>
              <a:ext cx="320" cy="152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2061" name="RCCan" hidden="1"/>
            <p:cNvSpPr>
              <a:spLocks noChangeArrowheads="1"/>
            </p:cNvSpPr>
            <p:nvPr/>
          </p:nvSpPr>
          <p:spPr bwMode="auto">
            <a:xfrm>
              <a:off x="184" y="2536"/>
              <a:ext cx="320" cy="1600"/>
            </a:xfrm>
            <a:prstGeom prst="can">
              <a:avLst>
                <a:gd name="adj" fmla="val 50000"/>
              </a:avLst>
            </a:prstGeom>
            <a:solidFill>
              <a:schemeClr val="accent1">
                <a:alpha val="50195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  <a:latin typeface="Tahoma" pitchFamily="34" charset="0"/>
                </a:rPr>
                <a:t>0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  <a:latin typeface="Tahoma" pitchFamily="34" charset="0"/>
                </a:rPr>
                <a:t>of</a:t>
              </a:r>
            </a:p>
            <a:p>
              <a:pPr algn="ctr" eaLnBrk="0" hangingPunct="0"/>
              <a:r>
                <a:rPr lang="en-US" sz="1200" b="1">
                  <a:solidFill>
                    <a:srgbClr val="000000"/>
                  </a:solidFill>
                  <a:latin typeface="Tahoma" pitchFamily="34" charset="0"/>
                </a:rPr>
                <a:t>66</a:t>
              </a:r>
            </a:p>
          </p:txBody>
        </p:sp>
      </p:grpSp>
      <p:grpSp>
        <p:nvGrpSpPr>
          <p:cNvPr id="3" name="Countdown" hidden="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486400" y="1625600"/>
            <a:ext cx="635000" cy="4127500"/>
            <a:chOff x="5200" y="1000"/>
            <a:chExt cx="400" cy="2600"/>
          </a:xfrm>
        </p:grpSpPr>
        <p:sp>
          <p:nvSpPr>
            <p:cNvPr id="2056" name="CDLine" hidden="1"/>
            <p:cNvSpPr>
              <a:spLocks noChangeShapeType="1"/>
            </p:cNvSpPr>
            <p:nvPr/>
          </p:nvSpPr>
          <p:spPr bwMode="auto">
            <a:xfrm>
              <a:off x="5400" y="1200"/>
              <a:ext cx="0" cy="240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CDBall" hidden="1"/>
            <p:cNvSpPr>
              <a:spLocks noChangeArrowheads="1"/>
            </p:cNvSpPr>
            <p:nvPr/>
          </p:nvSpPr>
          <p:spPr bwMode="auto">
            <a:xfrm>
              <a:off x="5200" y="1000"/>
              <a:ext cx="400" cy="400"/>
            </a:xfrm>
            <a:prstGeom prst="star24">
              <a:avLst>
                <a:gd name="adj" fmla="val 37500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solidFill>
                    <a:srgbClr val="000000"/>
                  </a:solidFill>
                  <a:latin typeface="Tahoma" pitchFamily="34" charset="0"/>
                </a:rPr>
                <a:t>10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If a force of 2.5 N is acting between two charges of 6.8 x 10</a:t>
            </a:r>
            <a:r>
              <a:rPr lang="en-US" sz="3200" baseline="30000" smtClean="0"/>
              <a:t>-6</a:t>
            </a:r>
            <a:r>
              <a:rPr lang="en-US" sz="3200" smtClean="0"/>
              <a:t> C, what is the distance between the charges?</a:t>
            </a:r>
          </a:p>
        </p:txBody>
      </p:sp>
      <p:sp>
        <p:nvSpPr>
          <p:cNvPr id="52227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28800"/>
            <a:ext cx="5791200" cy="43021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6.5 cm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28 cm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9.4 cm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41 cm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smtClean="0"/>
              <a:t>None of the above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PQuestion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Two equal charges are separated by 6 cm.  The attractive force between them is 20 N.  What is the magnitude of each charge?</a:t>
            </a:r>
          </a:p>
        </p:txBody>
      </p:sp>
      <p:sp>
        <p:nvSpPr>
          <p:cNvPr id="53251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28800"/>
            <a:ext cx="5791200" cy="43021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dirty="0" smtClean="0"/>
              <a:t>6.4 x 10</a:t>
            </a:r>
            <a:r>
              <a:rPr lang="en-US" baseline="30000" dirty="0" smtClean="0"/>
              <a:t>-23</a:t>
            </a:r>
            <a:r>
              <a:rPr lang="en-US" dirty="0" smtClean="0"/>
              <a:t> C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dirty="0" smtClean="0"/>
              <a:t>4.1 x 10</a:t>
            </a:r>
            <a:r>
              <a:rPr lang="en-US" baseline="30000" dirty="0" smtClean="0"/>
              <a:t>-45</a:t>
            </a:r>
            <a:r>
              <a:rPr lang="en-US" dirty="0" smtClean="0"/>
              <a:t> C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dirty="0" smtClean="0"/>
              <a:t>2.8 x 10</a:t>
            </a:r>
            <a:r>
              <a:rPr lang="en-US" baseline="30000" dirty="0" smtClean="0"/>
              <a:t>-6 </a:t>
            </a:r>
            <a:r>
              <a:rPr lang="en-US" dirty="0" smtClean="0"/>
              <a:t> C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dirty="0" smtClean="0"/>
              <a:t>3.7 x 10</a:t>
            </a:r>
            <a:r>
              <a:rPr lang="en-US" baseline="30000" dirty="0" smtClean="0"/>
              <a:t>-9 </a:t>
            </a:r>
            <a:r>
              <a:rPr lang="en-US" dirty="0" smtClean="0"/>
              <a:t>C</a:t>
            </a:r>
          </a:p>
          <a:p>
            <a:pPr marL="609600" indent="-609600" eaLnBrk="1" hangingPunct="1">
              <a:buFont typeface="Wingdings" pitchFamily="2" charset="2"/>
              <a:buAutoNum type="alphaUcPeriod"/>
            </a:pPr>
            <a:r>
              <a:rPr lang="en-US" dirty="0" smtClean="0"/>
              <a:t>None of the above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Charging video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6019800"/>
            <a:ext cx="8229600" cy="533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1800" smtClean="0"/>
              <a:t>Link:  </a:t>
            </a:r>
            <a:r>
              <a:rPr lang="en-US" sz="1800" smtClean="0">
                <a:hlinkClick r:id="rId3"/>
              </a:rPr>
              <a:t>http://www.youtube.com/watch?v=o0hXYfvnND0</a:t>
            </a:r>
            <a:r>
              <a:rPr lang="en-US" sz="1800" smtClean="0"/>
              <a:t>   </a:t>
            </a: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4"/>
          <a:srcRect l="8749" t="12877" r="36874" b="36420"/>
          <a:stretch>
            <a:fillRect/>
          </a:stretch>
        </p:blipFill>
        <p:spPr bwMode="auto">
          <a:xfrm>
            <a:off x="1981200" y="1981200"/>
            <a:ext cx="525780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Charging an object </a:t>
            </a:r>
            <a:r>
              <a:rPr lang="en-US" sz="4400" i="1" u="sng" dirty="0" smtClean="0"/>
              <a:t>without</a:t>
            </a:r>
            <a:r>
              <a:rPr lang="en-US" sz="4400" dirty="0" smtClean="0"/>
              <a:t> actually touching it to another charged object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Subject always becomes </a:t>
            </a:r>
            <a:r>
              <a:rPr lang="en-US" i="1" u="sng" dirty="0" smtClean="0"/>
              <a:t>oppositely</a:t>
            </a:r>
            <a:r>
              <a:rPr lang="en-US" dirty="0" smtClean="0"/>
              <a:t> charged to the charged object brought near.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401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5BAD7A5B4DBF466D9C9A8B099AFD6B0D"/>
  <p:tag name="SLIDETYPE" val="Q"/>
  <p:tag name="DEMOGRAPHIC" val="False"/>
  <p:tag name="SPEEDSCORING" val="False"/>
  <p:tag name="CORRECTPOINTVALUE" val="1"/>
  <p:tag name="INCORRECTPOINTVALUE" val="0"/>
  <p:tag name="QUESTIONALIAS" val="If a force of 2.5 N is acting between two charges of 6.8 x 10-6 C, what is the distance between the charges?"/>
  <p:tag name="SLIDEORDER" val="2"/>
  <p:tag name="SLIDEGUID" val="D425D0CED1AA4FE096C419CAF8662A8D"/>
  <p:tag name="ANSWERSALIAS" val="6.5 cm|smicln|28 cm|smicln|9.4 cm|smicln|41 cm|smicln|None of the above"/>
  <p:tag name="VALUES" val="Incorrect|smicln|Incorrect|smicln|Incorrect|smicln|Correct|smicln|Incorrect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70"/>
  <p:tag name="FONTSIZE" val="32"/>
  <p:tag name="BULLETTYPE" val="ppBulletAlphaUCPeriod"/>
  <p:tag name="ANSWERTEXT" val="6.5 cm&#10;28 cm&#10;9.4 cm&#10;41 cm&#10;None of the above&#10;Did not finish the problem"/>
  <p:tag name="OLDNUMANSWERS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43273E48EAB749C1BAD54E7A029FC123"/>
  <p:tag name="SLIDETYPE" val="Q"/>
  <p:tag name="DEMOGRAPHIC" val="False"/>
  <p:tag name="SPEEDSCORING" val="False"/>
  <p:tag name="CORRECTPOINTVALUE" val="1"/>
  <p:tag name="INCORRECTPOINTVALUE" val="0"/>
  <p:tag name="QUESTIONALIAS" val="Two charges are separated by 6 cm.  The attractive force between them is 20 N.  What is the magnitude of each charge?"/>
  <p:tag name="ANSWERSALIAS" val="6.4 x 10-23 C|smicln|4.1 x 10-45 C|smicln|2.8 x 10-6  C|smicln|3.7 x 10-9 C|smicln|None of the above|smicln|Did not finish the problem"/>
  <p:tag name="SLIDEORDER" val="2"/>
  <p:tag name="SLIDEGUID" val="DB563ED9247D414793CBC956A00C9140"/>
  <p:tag name="VALUES" val="Incorrect|smicln|Incorrect|smicln|Correct|smicln|Incorrect|smicln|Incorrect|smicln|Incorrec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99"/>
  <p:tag name="FONTSIZE" val="32"/>
  <p:tag name="BULLETTYPE" val="ppBulletAlphaUCPeriod"/>
  <p:tag name="ANSWERTEXT" val="6.4 x 10-23 C&#10;4.1 x 10-45 C&#10;2.8 x 10-6  C&#10;3.7 x 10-9 C&#10;None of the above&#10;Did not finish the problem"/>
  <p:tag name="OLDNUMANSWERS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1793B0AC91B642B19C7736FA129C5841"/>
  <p:tag name="SLIDETYPE" val="Q"/>
  <p:tag name="DEMOGRAPHIC" val="False"/>
  <p:tag name="SPEEDSCORING" val="False"/>
  <p:tag name="CORRECTPOINTVALUE" val="1"/>
  <p:tag name="INCORRECTPOINTVALUE" val="0"/>
  <p:tag name="QUESTIONALIAS" val="If two charges of 2.0 x 10-5 C are separated by 45 cm, how much electrostatic force is acting on each?"/>
  <p:tag name="ANSWERSALIAS" val="180 N|smicln|1.8 x 10-9 N|smicln|1.8 x 10-3 N|smicln|18 N|smicln|None of the above|smicln|Did not finish the problem"/>
  <p:tag name="RESPONSESGATHERED" val="False"/>
  <p:tag name="SLIDEORDER" val="3"/>
  <p:tag name="SLIDEGUID" val="3E6EFF5B450B4786B51C72D0636AF2AC"/>
  <p:tag name="VALUES" val="Incorrect|smicln|Incorrect|smicln|Incorrect|smicln|Correct|smicln|Incorrect|smicln|Incorrect"/>
  <p:tag name="TOTALRESPONSES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1"/>
  <p:tag name="OLDNUMANSWERS" val="6"/>
  <p:tag name="TEXTLENGTH" val="81"/>
  <p:tag name="FONTSIZE" val="32"/>
  <p:tag name="BULLETTYPE" val="ppBulletAlphaUCPeriod"/>
  <p:tag name="ANSWERTEXT" val="180 N&#10;1.8 x 10-9 N&#10;1.8 x 10-3 N&#10;18 N&#10;None of the above&#10;Did not finish the proble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Liquid"/>
  <p:tag name="STY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BallDrop"/>
  <p:tag name="STYLE" val="0"/>
  <p:tag name="CDTIMELEFT" val="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347</Words>
  <Application>Microsoft Macintosh PowerPoint</Application>
  <PresentationFormat>On-screen Show (4:3)</PresentationFormat>
  <Paragraphs>92</Paragraphs>
  <Slides>14</Slides>
  <Notes>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Graph Chart</vt:lpstr>
      <vt:lpstr>Electrical Charge</vt:lpstr>
      <vt:lpstr>Electric Forces</vt:lpstr>
      <vt:lpstr>Electric Force</vt:lpstr>
      <vt:lpstr>Electric Force</vt:lpstr>
      <vt:lpstr>If two charges of 2.0 x 10-5 C are separated by  45 cm, how much electrostatic force is acting on each?</vt:lpstr>
      <vt:lpstr>If a force of 2.5 N is acting between two charges of 6.8 x 10-6 C, what is the distance between the charges?</vt:lpstr>
      <vt:lpstr>Two equal charges are separated by 6 cm.  The attractive force between them is 20 N.  What is the magnitude of each charge?</vt:lpstr>
      <vt:lpstr>Charging video</vt:lpstr>
      <vt:lpstr>Charging by Induction</vt:lpstr>
      <vt:lpstr>Charging a Single Object</vt:lpstr>
      <vt:lpstr>Charging a Single Object</vt:lpstr>
      <vt:lpstr>Charging a Single Object</vt:lpstr>
      <vt:lpstr>Negatively Charging a Single Object</vt:lpstr>
      <vt:lpstr>Charging a two-sphere object</vt:lpstr>
    </vt:vector>
  </TitlesOfParts>
  <Company>MITCHELL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Charge</dc:title>
  <dc:creator>Administrator</dc:creator>
  <cp:lastModifiedBy>Tricia Neugebauer</cp:lastModifiedBy>
  <cp:revision>9</cp:revision>
  <cp:lastPrinted>2015-04-17T15:29:49Z</cp:lastPrinted>
  <dcterms:created xsi:type="dcterms:W3CDTF">2012-03-28T17:54:57Z</dcterms:created>
  <dcterms:modified xsi:type="dcterms:W3CDTF">2015-04-17T15:31:28Z</dcterms:modified>
</cp:coreProperties>
</file>