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7" r:id="rId2"/>
    <p:sldId id="258" r:id="rId3"/>
    <p:sldId id="259" r:id="rId4"/>
    <p:sldId id="260" r:id="rId5"/>
    <p:sldId id="261" r:id="rId6"/>
    <p:sldId id="262" r:id="rId7"/>
    <p:sldId id="263" r:id="rId8"/>
    <p:sldId id="264" r:id="rId9"/>
    <p:sldId id="265" r:id="rId10"/>
    <p:sldId id="256" r:id="rId11"/>
    <p:sldId id="270" r:id="rId12"/>
    <p:sldId id="271" r:id="rId13"/>
    <p:sldId id="272" r:id="rId14"/>
    <p:sldId id="273" r:id="rId15"/>
  </p:sldIdLst>
  <p:sldSz cx="9144000" cy="6858000" type="screen4x3"/>
  <p:notesSz cx="6954838"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68"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40175" y="0"/>
            <a:ext cx="3013075" cy="461963"/>
          </a:xfrm>
          <a:prstGeom prst="rect">
            <a:avLst/>
          </a:prstGeom>
        </p:spPr>
        <p:txBody>
          <a:bodyPr vert="horz" lIns="91440" tIns="45720" rIns="91440" bIns="45720" rtlCol="0"/>
          <a:lstStyle>
            <a:lvl1pPr algn="r">
              <a:defRPr sz="1200"/>
            </a:lvl1pPr>
          </a:lstStyle>
          <a:p>
            <a:fld id="{42382355-4310-4311-80CA-F1BEC4F12278}" type="datetimeFigureOut">
              <a:rPr lang="en-US" smtClean="0"/>
              <a:pPr/>
              <a:t>1/17/2014</a:t>
            </a:fld>
            <a:endParaRPr lang="en-US"/>
          </a:p>
        </p:txBody>
      </p:sp>
      <p:sp>
        <p:nvSpPr>
          <p:cNvPr id="4" name="Footer Placeholder 3"/>
          <p:cNvSpPr>
            <a:spLocks noGrp="1"/>
          </p:cNvSpPr>
          <p:nvPr>
            <p:ph type="ftr" sz="quarter" idx="2"/>
          </p:nvPr>
        </p:nvSpPr>
        <p:spPr>
          <a:xfrm>
            <a:off x="0" y="8777288"/>
            <a:ext cx="3013075" cy="46196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40175" y="8777288"/>
            <a:ext cx="3013075" cy="461962"/>
          </a:xfrm>
          <a:prstGeom prst="rect">
            <a:avLst/>
          </a:prstGeom>
        </p:spPr>
        <p:txBody>
          <a:bodyPr vert="horz" lIns="91440" tIns="45720" rIns="91440" bIns="45720" rtlCol="0" anchor="b"/>
          <a:lstStyle>
            <a:lvl1pPr algn="r">
              <a:defRPr sz="1200"/>
            </a:lvl1pPr>
          </a:lstStyle>
          <a:p>
            <a:fld id="{81A4FD23-8D8B-4075-B7DF-C65C5493C05B}" type="slidenum">
              <a:rPr lang="en-US" smtClean="0"/>
              <a:pPr/>
              <a:t>‹#›</a:t>
            </a:fld>
            <a:endParaRPr lang="en-US"/>
          </a:p>
        </p:txBody>
      </p:sp>
    </p:spTree>
    <p:extLst>
      <p:ext uri="{BB962C8B-B14F-4D97-AF65-F5344CB8AC3E}">
        <p14:creationId xmlns:p14="http://schemas.microsoft.com/office/powerpoint/2010/main" val="41637732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2042"/>
          </a:xfrm>
          <a:prstGeom prst="rect">
            <a:avLst/>
          </a:prstGeom>
        </p:spPr>
        <p:txBody>
          <a:bodyPr vert="horz" lIns="92546" tIns="46273" rIns="92546" bIns="46273" rtlCol="0"/>
          <a:lstStyle>
            <a:lvl1pPr algn="l">
              <a:defRPr sz="1200"/>
            </a:lvl1pPr>
          </a:lstStyle>
          <a:p>
            <a:endParaRPr lang="en-US"/>
          </a:p>
        </p:txBody>
      </p:sp>
      <p:sp>
        <p:nvSpPr>
          <p:cNvPr id="3" name="Date Placeholder 2"/>
          <p:cNvSpPr>
            <a:spLocks noGrp="1"/>
          </p:cNvSpPr>
          <p:nvPr>
            <p:ph type="dt" idx="1"/>
          </p:nvPr>
        </p:nvSpPr>
        <p:spPr>
          <a:xfrm>
            <a:off x="3939466" y="0"/>
            <a:ext cx="3013763" cy="462042"/>
          </a:xfrm>
          <a:prstGeom prst="rect">
            <a:avLst/>
          </a:prstGeom>
        </p:spPr>
        <p:txBody>
          <a:bodyPr vert="horz" lIns="92546" tIns="46273" rIns="92546" bIns="46273" rtlCol="0"/>
          <a:lstStyle>
            <a:lvl1pPr algn="r">
              <a:defRPr sz="1200"/>
            </a:lvl1pPr>
          </a:lstStyle>
          <a:p>
            <a:fld id="{8FB557E5-1BF3-44A4-A35A-079B6CCFF7C6}" type="datetimeFigureOut">
              <a:rPr lang="en-US" smtClean="0"/>
              <a:pPr/>
              <a:t>1/17/2014</a:t>
            </a:fld>
            <a:endParaRPr lang="en-US"/>
          </a:p>
        </p:txBody>
      </p:sp>
      <p:sp>
        <p:nvSpPr>
          <p:cNvPr id="4" name="Slide Image Placeholder 3"/>
          <p:cNvSpPr>
            <a:spLocks noGrp="1" noRot="1" noChangeAspect="1"/>
          </p:cNvSpPr>
          <p:nvPr>
            <p:ph type="sldImg" idx="2"/>
          </p:nvPr>
        </p:nvSpPr>
        <p:spPr>
          <a:xfrm>
            <a:off x="1168400" y="693738"/>
            <a:ext cx="4618038" cy="3463925"/>
          </a:xfrm>
          <a:prstGeom prst="rect">
            <a:avLst/>
          </a:prstGeom>
          <a:noFill/>
          <a:ln w="12700">
            <a:solidFill>
              <a:prstClr val="black"/>
            </a:solidFill>
          </a:ln>
        </p:spPr>
        <p:txBody>
          <a:bodyPr vert="horz" lIns="92546" tIns="46273" rIns="92546" bIns="46273" rtlCol="0" anchor="ctr"/>
          <a:lstStyle/>
          <a:p>
            <a:endParaRPr lang="en-US"/>
          </a:p>
        </p:txBody>
      </p:sp>
      <p:sp>
        <p:nvSpPr>
          <p:cNvPr id="5" name="Notes Placeholder 4"/>
          <p:cNvSpPr>
            <a:spLocks noGrp="1"/>
          </p:cNvSpPr>
          <p:nvPr>
            <p:ph type="body" sz="quarter" idx="3"/>
          </p:nvPr>
        </p:nvSpPr>
        <p:spPr>
          <a:xfrm>
            <a:off x="695484" y="4389398"/>
            <a:ext cx="5563870" cy="4158377"/>
          </a:xfrm>
          <a:prstGeom prst="rect">
            <a:avLst/>
          </a:prstGeom>
        </p:spPr>
        <p:txBody>
          <a:bodyPr vert="horz" lIns="92546" tIns="46273" rIns="92546" bIns="4627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7192"/>
            <a:ext cx="3013763" cy="462042"/>
          </a:xfrm>
          <a:prstGeom prst="rect">
            <a:avLst/>
          </a:prstGeom>
        </p:spPr>
        <p:txBody>
          <a:bodyPr vert="horz" lIns="92546" tIns="46273" rIns="92546" bIns="46273"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777192"/>
            <a:ext cx="3013763" cy="462042"/>
          </a:xfrm>
          <a:prstGeom prst="rect">
            <a:avLst/>
          </a:prstGeom>
        </p:spPr>
        <p:txBody>
          <a:bodyPr vert="horz" lIns="92546" tIns="46273" rIns="92546" bIns="46273" rtlCol="0" anchor="b"/>
          <a:lstStyle>
            <a:lvl1pPr algn="r">
              <a:defRPr sz="1200"/>
            </a:lvl1pPr>
          </a:lstStyle>
          <a:p>
            <a:fld id="{C224E9EE-34F7-491C-AE3D-79945807EC09}" type="slidenum">
              <a:rPr lang="en-US" smtClean="0"/>
              <a:pPr/>
              <a:t>‹#›</a:t>
            </a:fld>
            <a:endParaRPr lang="en-US"/>
          </a:p>
        </p:txBody>
      </p:sp>
    </p:spTree>
    <p:extLst>
      <p:ext uri="{BB962C8B-B14F-4D97-AF65-F5344CB8AC3E}">
        <p14:creationId xmlns:p14="http://schemas.microsoft.com/office/powerpoint/2010/main" val="3951402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84A8B39-E169-4E96-A08B-6BB083D70C5F}" type="slidenum">
              <a:rPr lang="en-US"/>
              <a:pPr/>
              <a:t>1</a:t>
            </a:fld>
            <a:endParaRPr lang="en-US"/>
          </a:p>
        </p:txBody>
      </p:sp>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3667786-044F-4D73-B81C-F4F9A7CB22D8}" type="slidenum">
              <a:rPr lang="en-US"/>
              <a:pPr/>
              <a:t>11</a:t>
            </a:fld>
            <a:endParaRPr lang="en-US"/>
          </a:p>
        </p:txBody>
      </p:sp>
      <p:sp>
        <p:nvSpPr>
          <p:cNvPr id="2528258" name="Rectangle 2"/>
          <p:cNvSpPr>
            <a:spLocks noGrp="1" noRot="1" noChangeAspect="1" noChangeArrowheads="1" noTextEdit="1"/>
          </p:cNvSpPr>
          <p:nvPr>
            <p:ph type="sldImg"/>
          </p:nvPr>
        </p:nvSpPr>
        <p:spPr>
          <a:ln/>
        </p:spPr>
      </p:sp>
      <p:sp>
        <p:nvSpPr>
          <p:cNvPr id="2528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AC9C19-EA47-43B6-AB8A-2DDDFF280EAB}" type="slidenum">
              <a:rPr lang="en-US"/>
              <a:pPr/>
              <a:t>12</a:t>
            </a:fld>
            <a:endParaRPr lang="en-US"/>
          </a:p>
        </p:txBody>
      </p:sp>
      <p:sp>
        <p:nvSpPr>
          <p:cNvPr id="2532354" name="Rectangle 2"/>
          <p:cNvSpPr>
            <a:spLocks noGrp="1" noRot="1" noChangeAspect="1" noChangeArrowheads="1" noTextEdit="1"/>
          </p:cNvSpPr>
          <p:nvPr>
            <p:ph type="sldImg"/>
          </p:nvPr>
        </p:nvSpPr>
        <p:spPr>
          <a:ln/>
        </p:spPr>
      </p:sp>
      <p:sp>
        <p:nvSpPr>
          <p:cNvPr id="2532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7F31AD9-998F-46DE-B9B3-40AFDF4DC1E8}" type="slidenum">
              <a:rPr lang="en-US"/>
              <a:pPr/>
              <a:t>13</a:t>
            </a:fld>
            <a:endParaRPr lang="en-US"/>
          </a:p>
        </p:txBody>
      </p:sp>
      <p:sp>
        <p:nvSpPr>
          <p:cNvPr id="2534402" name="Rectangle 2"/>
          <p:cNvSpPr>
            <a:spLocks noGrp="1" noRot="1" noChangeAspect="1" noChangeArrowheads="1" noTextEdit="1"/>
          </p:cNvSpPr>
          <p:nvPr>
            <p:ph type="sldImg"/>
          </p:nvPr>
        </p:nvSpPr>
        <p:spPr>
          <a:ln/>
        </p:spPr>
      </p:sp>
      <p:sp>
        <p:nvSpPr>
          <p:cNvPr id="25344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F44871B-6050-47AA-921E-9D3194D9A250}" type="slidenum">
              <a:rPr lang="en-US"/>
              <a:pPr/>
              <a:t>14</a:t>
            </a:fld>
            <a:endParaRPr lang="en-US"/>
          </a:p>
        </p:txBody>
      </p:sp>
      <p:sp>
        <p:nvSpPr>
          <p:cNvPr id="2524162" name="Rectangle 2"/>
          <p:cNvSpPr>
            <a:spLocks noGrp="1" noRot="1" noChangeAspect="1" noChangeArrowheads="1" noTextEdit="1"/>
          </p:cNvSpPr>
          <p:nvPr>
            <p:ph type="sldImg"/>
          </p:nvPr>
        </p:nvSpPr>
        <p:spPr>
          <a:ln/>
        </p:spPr>
      </p:sp>
      <p:sp>
        <p:nvSpPr>
          <p:cNvPr id="2524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3E9A3B-4D67-49F1-B771-F40DF136A79C}" type="slidenum">
              <a:rPr lang="en-US"/>
              <a:pPr/>
              <a:t>2</a:t>
            </a:fld>
            <a:endParaRPr lang="en-US"/>
          </a:p>
        </p:txBody>
      </p:sp>
      <p:sp>
        <p:nvSpPr>
          <p:cNvPr id="1615874" name="Rectangle 2"/>
          <p:cNvSpPr>
            <a:spLocks noGrp="1" noRot="1" noChangeAspect="1" noChangeArrowheads="1" noTextEdit="1"/>
          </p:cNvSpPr>
          <p:nvPr>
            <p:ph type="sldImg"/>
          </p:nvPr>
        </p:nvSpPr>
        <p:spPr>
          <a:ln/>
        </p:spPr>
      </p:sp>
      <p:sp>
        <p:nvSpPr>
          <p:cNvPr id="1615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F0CA1AD-4C26-450D-9EAA-E5662F7C5D17}" type="slidenum">
              <a:rPr lang="en-US"/>
              <a:pPr/>
              <a:t>3</a:t>
            </a:fld>
            <a:endParaRPr lang="en-US"/>
          </a:p>
        </p:txBody>
      </p:sp>
      <p:sp>
        <p:nvSpPr>
          <p:cNvPr id="2371586" name="Rectangle 2"/>
          <p:cNvSpPr>
            <a:spLocks noGrp="1" noRot="1" noChangeAspect="1" noChangeArrowheads="1" noTextEdit="1"/>
          </p:cNvSpPr>
          <p:nvPr>
            <p:ph type="sldImg"/>
          </p:nvPr>
        </p:nvSpPr>
        <p:spPr>
          <a:ln/>
        </p:spPr>
      </p:sp>
      <p:sp>
        <p:nvSpPr>
          <p:cNvPr id="2371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60B177-AF63-4CCB-9339-BE31971DFD19}" type="slidenum">
              <a:rPr lang="en-US"/>
              <a:pPr/>
              <a:t>4</a:t>
            </a:fld>
            <a:endParaRPr lang="en-US"/>
          </a:p>
        </p:txBody>
      </p:sp>
      <p:sp>
        <p:nvSpPr>
          <p:cNvPr id="2373634" name="Rectangle 2"/>
          <p:cNvSpPr>
            <a:spLocks noGrp="1" noRot="1" noChangeAspect="1" noChangeArrowheads="1" noTextEdit="1"/>
          </p:cNvSpPr>
          <p:nvPr>
            <p:ph type="sldImg"/>
          </p:nvPr>
        </p:nvSpPr>
        <p:spPr>
          <a:ln/>
        </p:spPr>
      </p:sp>
      <p:sp>
        <p:nvSpPr>
          <p:cNvPr id="2373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1B4414-0564-4336-B577-41BE6E1CAE5F}" type="slidenum">
              <a:rPr lang="en-US"/>
              <a:pPr/>
              <a:t>5</a:t>
            </a:fld>
            <a:endParaRPr lang="en-US"/>
          </a:p>
        </p:txBody>
      </p:sp>
      <p:sp>
        <p:nvSpPr>
          <p:cNvPr id="2435074" name="Rectangle 2"/>
          <p:cNvSpPr>
            <a:spLocks noGrp="1" noRot="1" noChangeAspect="1" noChangeArrowheads="1" noTextEdit="1"/>
          </p:cNvSpPr>
          <p:nvPr>
            <p:ph type="sldImg"/>
          </p:nvPr>
        </p:nvSpPr>
        <p:spPr>
          <a:ln/>
        </p:spPr>
      </p:sp>
      <p:sp>
        <p:nvSpPr>
          <p:cNvPr id="24350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206A3F6-9481-433E-BD09-98452DC171D0}" type="slidenum">
              <a:rPr lang="en-US"/>
              <a:pPr/>
              <a:t>6</a:t>
            </a:fld>
            <a:endParaRPr lang="en-US"/>
          </a:p>
        </p:txBody>
      </p:sp>
      <p:sp>
        <p:nvSpPr>
          <p:cNvPr id="2437122" name="Rectangle 2"/>
          <p:cNvSpPr>
            <a:spLocks noGrp="1" noRot="1" noChangeAspect="1" noChangeArrowheads="1" noTextEdit="1"/>
          </p:cNvSpPr>
          <p:nvPr>
            <p:ph type="sldImg"/>
          </p:nvPr>
        </p:nvSpPr>
        <p:spPr>
          <a:ln/>
        </p:spPr>
      </p:sp>
      <p:sp>
        <p:nvSpPr>
          <p:cNvPr id="24371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C6BFFA-481B-4BB0-B90E-B6D606ACDED0}" type="slidenum">
              <a:rPr lang="en-US"/>
              <a:pPr/>
              <a:t>7</a:t>
            </a:fld>
            <a:endParaRPr lang="en-US"/>
          </a:p>
        </p:txBody>
      </p:sp>
      <p:sp>
        <p:nvSpPr>
          <p:cNvPr id="2443266" name="Rectangle 2"/>
          <p:cNvSpPr>
            <a:spLocks noGrp="1" noRot="1" noChangeAspect="1" noChangeArrowheads="1" noTextEdit="1"/>
          </p:cNvSpPr>
          <p:nvPr>
            <p:ph type="sldImg"/>
          </p:nvPr>
        </p:nvSpPr>
        <p:spPr>
          <a:ln/>
        </p:spPr>
      </p:sp>
      <p:sp>
        <p:nvSpPr>
          <p:cNvPr id="2443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71DFD0-4EA0-40D9-A2D2-35746E5F5B96}" type="slidenum">
              <a:rPr lang="en-US"/>
              <a:pPr/>
              <a:t>8</a:t>
            </a:fld>
            <a:endParaRPr lang="en-US"/>
          </a:p>
        </p:txBody>
      </p:sp>
      <p:sp>
        <p:nvSpPr>
          <p:cNvPr id="2459650" name="Rectangle 2"/>
          <p:cNvSpPr>
            <a:spLocks noGrp="1" noRot="1" noChangeAspect="1" noChangeArrowheads="1" noTextEdit="1"/>
          </p:cNvSpPr>
          <p:nvPr>
            <p:ph type="sldImg"/>
          </p:nvPr>
        </p:nvSpPr>
        <p:spPr>
          <a:ln/>
        </p:spPr>
      </p:sp>
      <p:sp>
        <p:nvSpPr>
          <p:cNvPr id="24596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4CE154-DB9D-4193-951C-3222416DBC51}" type="slidenum">
              <a:rPr lang="en-US"/>
              <a:pPr/>
              <a:t>9</a:t>
            </a:fld>
            <a:endParaRPr lang="en-US"/>
          </a:p>
        </p:txBody>
      </p:sp>
      <p:sp>
        <p:nvSpPr>
          <p:cNvPr id="2471938" name="Rectangle 2"/>
          <p:cNvSpPr>
            <a:spLocks noGrp="1" noRot="1" noChangeAspect="1" noChangeArrowheads="1" noTextEdit="1"/>
          </p:cNvSpPr>
          <p:nvPr>
            <p:ph type="sldImg"/>
          </p:nvPr>
        </p:nvSpPr>
        <p:spPr>
          <a:ln/>
        </p:spPr>
      </p:sp>
      <p:sp>
        <p:nvSpPr>
          <p:cNvPr id="247193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3A8CFE-421D-4CF3-8083-D83A0ABD2701}" type="datetimeFigureOut">
              <a:rPr lang="en-US" smtClean="0"/>
              <a:pPr/>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97305-BC79-4C4E-93FC-829F5F480EA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3A8CFE-421D-4CF3-8083-D83A0ABD2701}" type="datetimeFigureOut">
              <a:rPr lang="en-US" smtClean="0"/>
              <a:pPr/>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97305-BC79-4C4E-93FC-829F5F480EA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3A8CFE-421D-4CF3-8083-D83A0ABD2701}" type="datetimeFigureOut">
              <a:rPr lang="en-US" smtClean="0"/>
              <a:pPr/>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97305-BC79-4C4E-93FC-829F5F480EA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3A8CFE-421D-4CF3-8083-D83A0ABD2701}" type="datetimeFigureOut">
              <a:rPr lang="en-US" smtClean="0"/>
              <a:pPr/>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97305-BC79-4C4E-93FC-829F5F480EA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3A8CFE-421D-4CF3-8083-D83A0ABD2701}" type="datetimeFigureOut">
              <a:rPr lang="en-US" smtClean="0"/>
              <a:pPr/>
              <a:t>1/17/2014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097305-BC79-4C4E-93FC-829F5F480EA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63A8CFE-421D-4CF3-8083-D83A0ABD2701}" type="datetimeFigureOut">
              <a:rPr lang="en-US" smtClean="0"/>
              <a:pPr/>
              <a:t>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97305-BC79-4C4E-93FC-829F5F480EA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63A8CFE-421D-4CF3-8083-D83A0ABD2701}" type="datetimeFigureOut">
              <a:rPr lang="en-US" smtClean="0"/>
              <a:pPr/>
              <a:t>1/17/2014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097305-BC79-4C4E-93FC-829F5F480EA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3A8CFE-421D-4CF3-8083-D83A0ABD2701}" type="datetimeFigureOut">
              <a:rPr lang="en-US" smtClean="0"/>
              <a:pPr/>
              <a:t>1/17/2014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097305-BC79-4C4E-93FC-829F5F480EA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3A8CFE-421D-4CF3-8083-D83A0ABD2701}" type="datetimeFigureOut">
              <a:rPr lang="en-US" smtClean="0"/>
              <a:pPr/>
              <a:t>1/17/2014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097305-BC79-4C4E-93FC-829F5F480EA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3A8CFE-421D-4CF3-8083-D83A0ABD2701}" type="datetimeFigureOut">
              <a:rPr lang="en-US" smtClean="0"/>
              <a:pPr/>
              <a:t>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97305-BC79-4C4E-93FC-829F5F480EA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3A8CFE-421D-4CF3-8083-D83A0ABD2701}" type="datetimeFigureOut">
              <a:rPr lang="en-US" smtClean="0"/>
              <a:pPr/>
              <a:t>1/17/2014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097305-BC79-4C4E-93FC-829F5F480EA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3A8CFE-421D-4CF3-8083-D83A0ABD2701}" type="datetimeFigureOut">
              <a:rPr lang="en-US" smtClean="0"/>
              <a:pPr/>
              <a:t>1/17/2014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097305-BC79-4C4E-93FC-829F5F480EA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1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17" name="Picture 45" descr="cs-chapter-opener"/>
          <p:cNvPicPr>
            <a:picLocks noChangeAspect="1" noChangeArrowheads="1"/>
          </p:cNvPicPr>
          <p:nvPr/>
        </p:nvPicPr>
        <p:blipFill>
          <a:blip r:embed="rId3"/>
          <a:srcRect/>
          <a:stretch>
            <a:fillRect/>
          </a:stretch>
        </p:blipFill>
        <p:spPr bwMode="auto">
          <a:xfrm>
            <a:off x="3175" y="533400"/>
            <a:ext cx="9140825" cy="5765800"/>
          </a:xfrm>
          <a:prstGeom prst="rect">
            <a:avLst/>
          </a:prstGeom>
          <a:noFill/>
        </p:spPr>
      </p:pic>
      <p:sp>
        <p:nvSpPr>
          <p:cNvPr id="3075" name="Rectangle 3"/>
          <p:cNvSpPr>
            <a:spLocks noGrp="1" noChangeArrowheads="1"/>
          </p:cNvSpPr>
          <p:nvPr>
            <p:ph type="body" sz="half" idx="1"/>
          </p:nvPr>
        </p:nvSpPr>
        <p:spPr bwMode="auto">
          <a:xfrm>
            <a:off x="3886200" y="2438400"/>
            <a:ext cx="4724400" cy="1800225"/>
          </a:xfrm>
          <a:noFill/>
          <a:ln>
            <a:miter lim="800000"/>
            <a:headEnd/>
            <a:tailEnd/>
          </a:ln>
        </p:spPr>
        <p:txBody>
          <a:bodyPr vert="horz" wrap="square" lIns="91440" tIns="45720" rIns="91440" bIns="45720" numCol="1" anchor="t" anchorCtr="0" compatLnSpc="1">
            <a:prstTxWarp prst="textNoShape">
              <a:avLst/>
            </a:prstTxWarp>
            <a:spAutoFit/>
          </a:bodyPr>
          <a:lstStyle/>
          <a:p>
            <a:pPr marL="0" indent="0">
              <a:buFontTx/>
              <a:buNone/>
            </a:pPr>
            <a:r>
              <a:rPr lang="en-US" sz="2800">
                <a:solidFill>
                  <a:schemeClr val="hlink"/>
                </a:solidFill>
              </a:rPr>
              <a:t>Rotating objects tend to keep rotating while non-rotating objects tend to remain non-rotating.</a:t>
            </a:r>
          </a:p>
        </p:txBody>
      </p:sp>
      <p:pic>
        <p:nvPicPr>
          <p:cNvPr id="3116" name="Picture 44" descr="CPPE_BigIdeaLogo"/>
          <p:cNvPicPr>
            <a:picLocks noChangeAspect="1" noChangeArrowheads="1"/>
          </p:cNvPicPr>
          <p:nvPr/>
        </p:nvPicPr>
        <p:blipFill>
          <a:blip r:embed="rId4"/>
          <a:srcRect/>
          <a:stretch>
            <a:fillRect/>
          </a:stretch>
        </p:blipFill>
        <p:spPr bwMode="auto">
          <a:xfrm>
            <a:off x="1752600" y="2654300"/>
            <a:ext cx="2130425" cy="1460500"/>
          </a:xfrm>
          <a:prstGeom prst="rect">
            <a:avLst/>
          </a:prstGeom>
          <a:noFill/>
        </p:spPr>
      </p:pic>
      <p:pic>
        <p:nvPicPr>
          <p:cNvPr id="3127" name="Picture 55" descr="CPPE-Ch12_p212-BigIdea"/>
          <p:cNvPicPr>
            <a:picLocks noChangeAspect="1" noChangeArrowheads="1"/>
          </p:cNvPicPr>
          <p:nvPr/>
        </p:nvPicPr>
        <p:blipFill>
          <a:blip r:embed="rId5" cstate="print"/>
          <a:srcRect/>
          <a:stretch>
            <a:fillRect/>
          </a:stretch>
        </p:blipFill>
        <p:spPr bwMode="auto">
          <a:xfrm>
            <a:off x="228600" y="2998788"/>
            <a:ext cx="1371600" cy="836612"/>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CPPE-Ch12-5_p222-Smrslt"/>
          <p:cNvPicPr>
            <a:picLocks noChangeAspect="1" noChangeArrowheads="1"/>
          </p:cNvPicPr>
          <p:nvPr/>
        </p:nvPicPr>
        <p:blipFill>
          <a:blip r:embed="rId2"/>
          <a:srcRect/>
          <a:stretch>
            <a:fillRect/>
          </a:stretch>
        </p:blipFill>
        <p:spPr bwMode="auto">
          <a:xfrm>
            <a:off x="2247900" y="2882900"/>
            <a:ext cx="4646613" cy="3278188"/>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7234" name="Rectangle 2"/>
          <p:cNvSpPr>
            <a:spLocks noChangeArrowheads="1"/>
          </p:cNvSpPr>
          <p:nvPr/>
        </p:nvSpPr>
        <p:spPr bwMode="auto">
          <a:xfrm>
            <a:off x="227013" y="1196975"/>
            <a:ext cx="8383587" cy="3539430"/>
          </a:xfrm>
          <a:prstGeom prst="rect">
            <a:avLst/>
          </a:prstGeom>
          <a:noFill/>
          <a:ln w="9525">
            <a:noFill/>
            <a:miter lim="800000"/>
            <a:headEnd/>
            <a:tailEnd/>
          </a:ln>
          <a:effectLst/>
        </p:spPr>
        <p:txBody>
          <a:bodyPr>
            <a:spAutoFit/>
          </a:bodyPr>
          <a:lstStyle/>
          <a:p>
            <a:pPr marL="533400" indent="-533400">
              <a:buFontTx/>
              <a:buAutoNum type="arabicPeriod"/>
            </a:pPr>
            <a:r>
              <a:rPr lang="en-US" sz="3200" dirty="0">
                <a:solidFill>
                  <a:srgbClr val="000000"/>
                </a:solidFill>
                <a:ea typeface="Times" pitchFamily="50" charset="0"/>
              </a:rPr>
              <a:t>The rotational inertia of an object is greater when most of the mass is located</a:t>
            </a:r>
          </a:p>
          <a:p>
            <a:pPr marL="1149350" lvl="1" indent="-457200">
              <a:buFontTx/>
              <a:buAutoNum type="alphaLcPeriod"/>
            </a:pPr>
            <a:r>
              <a:rPr lang="en-US" sz="3200" dirty="0">
                <a:solidFill>
                  <a:srgbClr val="000000"/>
                </a:solidFill>
                <a:ea typeface="Times" pitchFamily="50" charset="0"/>
              </a:rPr>
              <a:t>near the center.</a:t>
            </a:r>
          </a:p>
          <a:p>
            <a:pPr marL="1149350" lvl="1" indent="-457200">
              <a:buFontTx/>
              <a:buAutoNum type="alphaLcPeriod"/>
            </a:pPr>
            <a:r>
              <a:rPr lang="en-US" sz="3200" dirty="0">
                <a:solidFill>
                  <a:srgbClr val="000000"/>
                </a:solidFill>
                <a:ea typeface="Times" pitchFamily="50" charset="0"/>
              </a:rPr>
              <a:t>off center.</a:t>
            </a:r>
          </a:p>
          <a:p>
            <a:pPr marL="1149350" lvl="1" indent="-457200">
              <a:buFontTx/>
              <a:buAutoNum type="alphaLcPeriod"/>
            </a:pPr>
            <a:r>
              <a:rPr lang="en-US" sz="3200" dirty="0">
                <a:solidFill>
                  <a:srgbClr val="000000"/>
                </a:solidFill>
                <a:ea typeface="Times" pitchFamily="50" charset="0"/>
              </a:rPr>
              <a:t>on the rotational axis.</a:t>
            </a:r>
          </a:p>
          <a:p>
            <a:pPr marL="1149350" lvl="1" indent="-457200">
              <a:buFontTx/>
              <a:buAutoNum type="alphaLcPeriod"/>
            </a:pPr>
            <a:r>
              <a:rPr lang="en-US" sz="3200" dirty="0">
                <a:solidFill>
                  <a:srgbClr val="000000"/>
                </a:solidFill>
                <a:ea typeface="Times" pitchFamily="50" charset="0"/>
              </a:rPr>
              <a:t>away from the rotational axis.</a:t>
            </a:r>
            <a:endParaRPr lang="en-US" sz="3200" dirty="0">
              <a:solidFill>
                <a:srgbClr val="000000"/>
              </a:solidFill>
            </a:endParaRPr>
          </a:p>
          <a:p>
            <a:pPr marL="533400" indent="-533400"/>
            <a:endParaRPr lang="en-US" sz="3200" dirty="0">
              <a:solidFill>
                <a:srgbClr val="000000"/>
              </a:solidFill>
            </a:endParaRPr>
          </a:p>
        </p:txBody>
      </p:sp>
      <p:sp>
        <p:nvSpPr>
          <p:cNvPr id="2527235" name="Rectangle 3"/>
          <p:cNvSpPr>
            <a:spLocks noChangeArrowheads="1"/>
          </p:cNvSpPr>
          <p:nvPr/>
        </p:nvSpPr>
        <p:spPr bwMode="auto">
          <a:xfrm>
            <a:off x="228600" y="623888"/>
            <a:ext cx="6094413" cy="519112"/>
          </a:xfrm>
          <a:prstGeom prst="rect">
            <a:avLst/>
          </a:prstGeom>
          <a:noFill/>
          <a:ln w="9525">
            <a:noFill/>
            <a:miter lim="800000"/>
            <a:headEnd/>
            <a:tailEnd/>
          </a:ln>
          <a:effectLst/>
        </p:spPr>
        <p:txBody>
          <a:bodyPr>
            <a:spAutoFit/>
          </a:bodyPr>
          <a:lstStyle/>
          <a:p>
            <a:pPr>
              <a:spcBef>
                <a:spcPct val="0"/>
              </a:spcBef>
            </a:pPr>
            <a:r>
              <a:rPr lang="en-US" sz="2800" b="1">
                <a:solidFill>
                  <a:srgbClr val="E63219"/>
                </a:solidFill>
              </a:rPr>
              <a:t>Assessment Questions</a:t>
            </a:r>
          </a:p>
        </p:txBody>
      </p:sp>
      <p:sp>
        <p:nvSpPr>
          <p:cNvPr id="4" name="Oval 3"/>
          <p:cNvSpPr/>
          <p:nvPr/>
        </p:nvSpPr>
        <p:spPr>
          <a:xfrm>
            <a:off x="914400" y="3733800"/>
            <a:ext cx="4572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1330" name="Rectangle 2"/>
          <p:cNvSpPr>
            <a:spLocks noChangeArrowheads="1"/>
          </p:cNvSpPr>
          <p:nvPr/>
        </p:nvSpPr>
        <p:spPr bwMode="auto">
          <a:xfrm>
            <a:off x="228600" y="1219200"/>
            <a:ext cx="8686800" cy="5016758"/>
          </a:xfrm>
          <a:prstGeom prst="rect">
            <a:avLst/>
          </a:prstGeom>
          <a:noFill/>
          <a:ln w="9525">
            <a:noFill/>
            <a:miter lim="800000"/>
            <a:headEnd/>
            <a:tailEnd/>
          </a:ln>
          <a:effectLst/>
        </p:spPr>
        <p:txBody>
          <a:bodyPr>
            <a:spAutoFit/>
          </a:bodyPr>
          <a:lstStyle/>
          <a:p>
            <a:pPr marL="533400" indent="-533400">
              <a:buFontTx/>
              <a:buAutoNum type="arabicPeriod" startAt="3"/>
            </a:pPr>
            <a:r>
              <a:rPr lang="en-US" sz="3200" dirty="0">
                <a:solidFill>
                  <a:srgbClr val="000000"/>
                </a:solidFill>
                <a:ea typeface="Times" pitchFamily="50" charset="0"/>
              </a:rPr>
              <a:t>For round objects rolling on an incline, the faster objects are generally those with the</a:t>
            </a:r>
          </a:p>
          <a:p>
            <a:pPr marL="1143000" lvl="1" indent="-457200">
              <a:buFontTx/>
              <a:buAutoNum type="alphaLcPeriod"/>
            </a:pPr>
            <a:r>
              <a:rPr lang="en-US" sz="3200" dirty="0">
                <a:solidFill>
                  <a:srgbClr val="000000"/>
                </a:solidFill>
                <a:ea typeface="Times" pitchFamily="50" charset="0"/>
              </a:rPr>
              <a:t>greatest rotational inertia compared with mass.</a:t>
            </a:r>
          </a:p>
          <a:p>
            <a:pPr marL="1143000" lvl="1" indent="-457200">
              <a:buFontTx/>
              <a:buAutoNum type="alphaLcPeriod"/>
            </a:pPr>
            <a:r>
              <a:rPr lang="en-US" sz="3200" dirty="0">
                <a:solidFill>
                  <a:srgbClr val="000000"/>
                </a:solidFill>
                <a:ea typeface="Times" pitchFamily="50" charset="0"/>
              </a:rPr>
              <a:t>lowest rotational inertia compared with mass.</a:t>
            </a:r>
          </a:p>
          <a:p>
            <a:pPr marL="1143000" lvl="1" indent="-457200">
              <a:buFontTx/>
              <a:buAutoNum type="alphaLcPeriod"/>
            </a:pPr>
            <a:r>
              <a:rPr lang="en-US" sz="3200" dirty="0">
                <a:solidFill>
                  <a:srgbClr val="000000"/>
                </a:solidFill>
                <a:ea typeface="Times" pitchFamily="50" charset="0"/>
              </a:rPr>
              <a:t>most streamlining.</a:t>
            </a:r>
          </a:p>
          <a:p>
            <a:pPr marL="1143000" lvl="1" indent="-457200">
              <a:buFontTx/>
              <a:buAutoNum type="alphaLcPeriod"/>
            </a:pPr>
            <a:r>
              <a:rPr lang="en-US" sz="3200" dirty="0">
                <a:solidFill>
                  <a:srgbClr val="000000"/>
                </a:solidFill>
                <a:ea typeface="Times" pitchFamily="50" charset="0"/>
              </a:rPr>
              <a:t>highest center of gravity.</a:t>
            </a:r>
            <a:r>
              <a:rPr lang="en-US" sz="3200" dirty="0">
                <a:solidFill>
                  <a:schemeClr val="tx1"/>
                </a:solidFill>
              </a:rPr>
              <a:t/>
            </a:r>
            <a:br>
              <a:rPr lang="en-US" sz="3200" dirty="0">
                <a:solidFill>
                  <a:schemeClr val="tx1"/>
                </a:solidFill>
              </a:rPr>
            </a:br>
            <a:endParaRPr lang="en-US" sz="3200" dirty="0">
              <a:solidFill>
                <a:srgbClr val="000000"/>
              </a:solidFill>
            </a:endParaRPr>
          </a:p>
          <a:p>
            <a:pPr marL="533400" indent="-533400"/>
            <a:endParaRPr lang="en-US" sz="3200" dirty="0">
              <a:solidFill>
                <a:srgbClr val="000000"/>
              </a:solidFill>
            </a:endParaRPr>
          </a:p>
        </p:txBody>
      </p:sp>
      <p:sp>
        <p:nvSpPr>
          <p:cNvPr id="2531331" name="Rectangle 3"/>
          <p:cNvSpPr>
            <a:spLocks noChangeArrowheads="1"/>
          </p:cNvSpPr>
          <p:nvPr/>
        </p:nvSpPr>
        <p:spPr bwMode="auto">
          <a:xfrm>
            <a:off x="228600" y="623888"/>
            <a:ext cx="6094413" cy="519112"/>
          </a:xfrm>
          <a:prstGeom prst="rect">
            <a:avLst/>
          </a:prstGeom>
          <a:noFill/>
          <a:ln w="9525">
            <a:noFill/>
            <a:miter lim="800000"/>
            <a:headEnd/>
            <a:tailEnd/>
          </a:ln>
          <a:effectLst/>
        </p:spPr>
        <p:txBody>
          <a:bodyPr>
            <a:spAutoFit/>
          </a:bodyPr>
          <a:lstStyle/>
          <a:p>
            <a:pPr>
              <a:spcBef>
                <a:spcPct val="0"/>
              </a:spcBef>
            </a:pPr>
            <a:r>
              <a:rPr lang="en-US" sz="2800" b="1">
                <a:solidFill>
                  <a:srgbClr val="E63219"/>
                </a:solidFill>
              </a:rPr>
              <a:t>Assessment Questions</a:t>
            </a:r>
          </a:p>
        </p:txBody>
      </p:sp>
      <p:sp>
        <p:nvSpPr>
          <p:cNvPr id="4" name="Oval 3"/>
          <p:cNvSpPr/>
          <p:nvPr/>
        </p:nvSpPr>
        <p:spPr>
          <a:xfrm>
            <a:off x="914400" y="3200400"/>
            <a:ext cx="457200" cy="533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3378" name="Rectangle 2"/>
          <p:cNvSpPr>
            <a:spLocks noChangeArrowheads="1"/>
          </p:cNvSpPr>
          <p:nvPr/>
        </p:nvSpPr>
        <p:spPr bwMode="auto">
          <a:xfrm>
            <a:off x="228600" y="1219200"/>
            <a:ext cx="8610600" cy="5016758"/>
          </a:xfrm>
          <a:prstGeom prst="rect">
            <a:avLst/>
          </a:prstGeom>
          <a:noFill/>
          <a:ln w="9525">
            <a:noFill/>
            <a:miter lim="800000"/>
            <a:headEnd/>
            <a:tailEnd/>
          </a:ln>
          <a:effectLst/>
        </p:spPr>
        <p:txBody>
          <a:bodyPr>
            <a:spAutoFit/>
          </a:bodyPr>
          <a:lstStyle/>
          <a:p>
            <a:pPr marL="571500" indent="-571500">
              <a:buFontTx/>
              <a:buAutoNum type="arabicPeriod" startAt="4"/>
            </a:pPr>
            <a:r>
              <a:rPr lang="en-US" sz="3200" dirty="0">
                <a:solidFill>
                  <a:srgbClr val="000000"/>
                </a:solidFill>
                <a:ea typeface="Times" pitchFamily="50" charset="0"/>
              </a:rPr>
              <a:t>For an object traveling in a circular path, its angular momentum doubles when its linear speed</a:t>
            </a:r>
          </a:p>
          <a:p>
            <a:pPr marL="1143000" lvl="1" indent="-457200">
              <a:buFontTx/>
              <a:buAutoNum type="alphaLcPeriod"/>
            </a:pPr>
            <a:r>
              <a:rPr lang="en-US" sz="3200" dirty="0">
                <a:solidFill>
                  <a:srgbClr val="000000"/>
                </a:solidFill>
                <a:ea typeface="Times" pitchFamily="50" charset="0"/>
              </a:rPr>
              <a:t>doubles and its radius remains the same.</a:t>
            </a:r>
          </a:p>
          <a:p>
            <a:pPr marL="1143000" lvl="1" indent="-457200">
              <a:buFontTx/>
              <a:buAutoNum type="alphaLcPeriod"/>
            </a:pPr>
            <a:r>
              <a:rPr lang="en-US" sz="3200" dirty="0">
                <a:solidFill>
                  <a:srgbClr val="000000"/>
                </a:solidFill>
                <a:ea typeface="Times" pitchFamily="50" charset="0"/>
              </a:rPr>
              <a:t>remains the same and its radius doubles.</a:t>
            </a:r>
          </a:p>
          <a:p>
            <a:pPr marL="1143000" lvl="1" indent="-457200">
              <a:buFontTx/>
              <a:buAutoNum type="alphaLcPeriod"/>
            </a:pPr>
            <a:r>
              <a:rPr lang="en-US" sz="3200" dirty="0">
                <a:solidFill>
                  <a:srgbClr val="000000"/>
                </a:solidFill>
                <a:ea typeface="Times" pitchFamily="50" charset="0"/>
              </a:rPr>
              <a:t>and its radius remain the same and its mass doubles.</a:t>
            </a:r>
          </a:p>
          <a:p>
            <a:pPr marL="1143000" lvl="1" indent="-457200">
              <a:buFontTx/>
              <a:buAutoNum type="alphaLcPeriod"/>
            </a:pPr>
            <a:r>
              <a:rPr lang="en-US" sz="3200" dirty="0">
                <a:solidFill>
                  <a:srgbClr val="000000"/>
                </a:solidFill>
                <a:ea typeface="Times" pitchFamily="50" charset="0"/>
              </a:rPr>
              <a:t>all of the above</a:t>
            </a:r>
            <a:endParaRPr lang="en-US" sz="3200" dirty="0">
              <a:solidFill>
                <a:srgbClr val="000000"/>
              </a:solidFill>
            </a:endParaRPr>
          </a:p>
          <a:p>
            <a:pPr marL="571500" indent="-571500"/>
            <a:endParaRPr lang="en-US" sz="3200" dirty="0">
              <a:solidFill>
                <a:srgbClr val="000000"/>
              </a:solidFill>
            </a:endParaRPr>
          </a:p>
          <a:p>
            <a:pPr marL="571500" indent="-571500"/>
            <a:endParaRPr lang="en-US" sz="3200" dirty="0">
              <a:solidFill>
                <a:srgbClr val="000000"/>
              </a:solidFill>
            </a:endParaRPr>
          </a:p>
        </p:txBody>
      </p:sp>
      <p:sp>
        <p:nvSpPr>
          <p:cNvPr id="2533379" name="Rectangle 3"/>
          <p:cNvSpPr>
            <a:spLocks noChangeArrowheads="1"/>
          </p:cNvSpPr>
          <p:nvPr/>
        </p:nvSpPr>
        <p:spPr bwMode="auto">
          <a:xfrm>
            <a:off x="228600" y="623888"/>
            <a:ext cx="6094413" cy="519112"/>
          </a:xfrm>
          <a:prstGeom prst="rect">
            <a:avLst/>
          </a:prstGeom>
          <a:noFill/>
          <a:ln w="9525">
            <a:noFill/>
            <a:miter lim="800000"/>
            <a:headEnd/>
            <a:tailEnd/>
          </a:ln>
          <a:effectLst/>
        </p:spPr>
        <p:txBody>
          <a:bodyPr>
            <a:spAutoFit/>
          </a:bodyPr>
          <a:lstStyle/>
          <a:p>
            <a:pPr>
              <a:spcBef>
                <a:spcPct val="0"/>
              </a:spcBef>
            </a:pPr>
            <a:r>
              <a:rPr lang="en-US" sz="2800" b="1">
                <a:solidFill>
                  <a:srgbClr val="E63219"/>
                </a:solidFill>
              </a:rPr>
              <a:t>Assessment Questions</a:t>
            </a:r>
          </a:p>
        </p:txBody>
      </p:sp>
      <p:sp>
        <p:nvSpPr>
          <p:cNvPr id="4" name="Oval 3"/>
          <p:cNvSpPr/>
          <p:nvPr/>
        </p:nvSpPr>
        <p:spPr>
          <a:xfrm>
            <a:off x="914400" y="4724400"/>
            <a:ext cx="4572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3138" name="Rectangle 2"/>
          <p:cNvSpPr>
            <a:spLocks noChangeArrowheads="1"/>
          </p:cNvSpPr>
          <p:nvPr/>
        </p:nvSpPr>
        <p:spPr bwMode="auto">
          <a:xfrm>
            <a:off x="228600" y="1219200"/>
            <a:ext cx="8610600" cy="3970318"/>
          </a:xfrm>
          <a:prstGeom prst="rect">
            <a:avLst/>
          </a:prstGeom>
          <a:noFill/>
          <a:ln w="9525">
            <a:noFill/>
            <a:miter lim="800000"/>
            <a:headEnd/>
            <a:tailEnd/>
          </a:ln>
          <a:effectLst/>
        </p:spPr>
        <p:txBody>
          <a:bodyPr>
            <a:spAutoFit/>
          </a:bodyPr>
          <a:lstStyle/>
          <a:p>
            <a:pPr marL="571500" indent="-571500">
              <a:buFontTx/>
              <a:buAutoNum type="arabicPeriod" startAt="5"/>
            </a:pPr>
            <a:r>
              <a:rPr lang="en-US" sz="3600" dirty="0">
                <a:solidFill>
                  <a:srgbClr val="000000"/>
                </a:solidFill>
                <a:ea typeface="Times" pitchFamily="50" charset="0"/>
              </a:rPr>
              <a:t>The angular momentum of a system is conserved</a:t>
            </a:r>
          </a:p>
          <a:p>
            <a:pPr marL="1143000" lvl="1" indent="-457200">
              <a:buFontTx/>
              <a:buAutoNum type="alphaLcPeriod"/>
            </a:pPr>
            <a:r>
              <a:rPr lang="en-US" sz="3600" dirty="0">
                <a:solidFill>
                  <a:srgbClr val="000000"/>
                </a:solidFill>
                <a:ea typeface="Times" pitchFamily="50" charset="0"/>
              </a:rPr>
              <a:t>never.</a:t>
            </a:r>
          </a:p>
          <a:p>
            <a:pPr marL="1143000" lvl="1" indent="-457200">
              <a:buFontTx/>
              <a:buAutoNum type="alphaLcPeriod"/>
            </a:pPr>
            <a:r>
              <a:rPr lang="en-US" sz="3600" dirty="0" smtClean="0">
                <a:solidFill>
                  <a:srgbClr val="000000"/>
                </a:solidFill>
                <a:ea typeface="Times" pitchFamily="50" charset="0"/>
              </a:rPr>
              <a:t>In the absence of external torques.</a:t>
            </a:r>
            <a:endParaRPr lang="en-US" sz="3600" dirty="0">
              <a:solidFill>
                <a:srgbClr val="000000"/>
              </a:solidFill>
              <a:ea typeface="Times" pitchFamily="50" charset="0"/>
            </a:endParaRPr>
          </a:p>
          <a:p>
            <a:pPr marL="1143000" lvl="1" indent="-457200">
              <a:buFontTx/>
              <a:buAutoNum type="alphaLcPeriod"/>
            </a:pPr>
            <a:r>
              <a:rPr lang="en-US" sz="3600" dirty="0">
                <a:solidFill>
                  <a:srgbClr val="000000"/>
                </a:solidFill>
                <a:ea typeface="Times" pitchFamily="50" charset="0"/>
              </a:rPr>
              <a:t>at all times.</a:t>
            </a:r>
          </a:p>
          <a:p>
            <a:pPr marL="1143000" lvl="1" indent="-457200">
              <a:buFontTx/>
              <a:buAutoNum type="alphaLcPeriod"/>
            </a:pPr>
            <a:r>
              <a:rPr lang="en-US" sz="3600" dirty="0" smtClean="0">
                <a:solidFill>
                  <a:srgbClr val="000000"/>
                </a:solidFill>
                <a:ea typeface="Times" pitchFamily="50" charset="0"/>
              </a:rPr>
              <a:t>In the presence of external torques.</a:t>
            </a:r>
            <a:endParaRPr lang="en-US" sz="3600" dirty="0">
              <a:solidFill>
                <a:schemeClr val="tx1"/>
              </a:solidFill>
            </a:endParaRPr>
          </a:p>
          <a:p>
            <a:pPr marL="571500" indent="-571500"/>
            <a:endParaRPr lang="en-US" sz="3600" dirty="0">
              <a:solidFill>
                <a:srgbClr val="000000"/>
              </a:solidFill>
            </a:endParaRPr>
          </a:p>
        </p:txBody>
      </p:sp>
      <p:sp>
        <p:nvSpPr>
          <p:cNvPr id="2523139" name="Rectangle 3"/>
          <p:cNvSpPr>
            <a:spLocks noChangeArrowheads="1"/>
          </p:cNvSpPr>
          <p:nvPr/>
        </p:nvSpPr>
        <p:spPr bwMode="auto">
          <a:xfrm>
            <a:off x="228600" y="623888"/>
            <a:ext cx="6094413" cy="519112"/>
          </a:xfrm>
          <a:prstGeom prst="rect">
            <a:avLst/>
          </a:prstGeom>
          <a:noFill/>
          <a:ln w="9525">
            <a:noFill/>
            <a:miter lim="800000"/>
            <a:headEnd/>
            <a:tailEnd/>
          </a:ln>
          <a:effectLst/>
        </p:spPr>
        <p:txBody>
          <a:bodyPr>
            <a:spAutoFit/>
          </a:bodyPr>
          <a:lstStyle/>
          <a:p>
            <a:pPr>
              <a:spcBef>
                <a:spcPct val="0"/>
              </a:spcBef>
            </a:pPr>
            <a:r>
              <a:rPr lang="en-US" sz="2800" b="1">
                <a:solidFill>
                  <a:srgbClr val="E63219"/>
                </a:solidFill>
              </a:rPr>
              <a:t>Assessment Questions</a:t>
            </a:r>
          </a:p>
        </p:txBody>
      </p:sp>
      <p:sp>
        <p:nvSpPr>
          <p:cNvPr id="4" name="Oval 3"/>
          <p:cNvSpPr/>
          <p:nvPr/>
        </p:nvSpPr>
        <p:spPr>
          <a:xfrm>
            <a:off x="914400" y="2971800"/>
            <a:ext cx="4572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14850" name="Picture 2" descr="cs-section-check"/>
          <p:cNvPicPr>
            <a:picLocks noChangeAspect="1" noChangeArrowheads="1"/>
          </p:cNvPicPr>
          <p:nvPr/>
        </p:nvPicPr>
        <p:blipFill>
          <a:blip r:embed="rId3"/>
          <a:srcRect/>
          <a:stretch>
            <a:fillRect/>
          </a:stretch>
        </p:blipFill>
        <p:spPr bwMode="auto">
          <a:xfrm>
            <a:off x="3175" y="228600"/>
            <a:ext cx="9140825" cy="5761038"/>
          </a:xfrm>
          <a:prstGeom prst="rect">
            <a:avLst/>
          </a:prstGeom>
          <a:noFill/>
        </p:spPr>
      </p:pic>
      <p:sp>
        <p:nvSpPr>
          <p:cNvPr id="1614851" name="Rectangle 3"/>
          <p:cNvSpPr>
            <a:spLocks noGrp="1" noChangeArrowheads="1"/>
          </p:cNvSpPr>
          <p:nvPr>
            <p:ph type="body" sz="half" idx="1"/>
          </p:nvPr>
        </p:nvSpPr>
        <p:spPr bwMode="auto">
          <a:xfrm>
            <a:off x="914400" y="1143000"/>
            <a:ext cx="7848600" cy="2751522"/>
          </a:xfrm>
          <a:noFill/>
          <a:ln>
            <a:miter lim="800000"/>
            <a:headEnd/>
            <a:tailEnd/>
          </a:ln>
        </p:spPr>
        <p:txBody>
          <a:bodyPr vert="horz" wrap="square" lIns="91440" tIns="45720" rIns="91440" bIns="45720" numCol="1" anchor="t" anchorCtr="0" compatLnSpc="1">
            <a:prstTxWarp prst="textNoShape">
              <a:avLst/>
            </a:prstTxWarp>
            <a:spAutoFit/>
          </a:bodyPr>
          <a:lstStyle/>
          <a:p>
            <a:pPr marL="0" indent="0">
              <a:buFontTx/>
              <a:buNone/>
            </a:pPr>
            <a:r>
              <a:rPr lang="en-US" b="1" dirty="0">
                <a:solidFill>
                  <a:srgbClr val="000000"/>
                </a:solidFill>
                <a:ea typeface="Times New Roman" pitchFamily="18" charset="0"/>
                <a:cs typeface="Minion-Bold" charset="0"/>
              </a:rPr>
              <a:t>The </a:t>
            </a:r>
            <a:r>
              <a:rPr lang="en-US" b="1" dirty="0" smtClean="0">
                <a:solidFill>
                  <a:srgbClr val="000000"/>
                </a:solidFill>
                <a:ea typeface="Times New Roman" pitchFamily="18" charset="0"/>
                <a:cs typeface="Minion-Bold" charset="0"/>
              </a:rPr>
              <a:t>_______________ </a:t>
            </a:r>
            <a:r>
              <a:rPr lang="en-US" b="1" dirty="0">
                <a:solidFill>
                  <a:srgbClr val="000000"/>
                </a:solidFill>
                <a:ea typeface="Times New Roman" pitchFamily="18" charset="0"/>
                <a:cs typeface="Minion-Bold" charset="0"/>
              </a:rPr>
              <a:t>the rotational inertia, the more </a:t>
            </a:r>
            <a:r>
              <a:rPr lang="en-US" b="1" dirty="0" smtClean="0">
                <a:solidFill>
                  <a:srgbClr val="000000"/>
                </a:solidFill>
                <a:ea typeface="Times New Roman" pitchFamily="18" charset="0"/>
                <a:cs typeface="Minion-Bold" charset="0"/>
              </a:rPr>
              <a:t>______________ </a:t>
            </a:r>
            <a:r>
              <a:rPr lang="en-US" b="1" dirty="0">
                <a:solidFill>
                  <a:srgbClr val="000000"/>
                </a:solidFill>
                <a:ea typeface="Times New Roman" pitchFamily="18" charset="0"/>
                <a:cs typeface="Minion-Bold" charset="0"/>
              </a:rPr>
              <a:t>it is to change the rotational speed of an object. </a:t>
            </a:r>
            <a:endParaRPr lang="en-US" b="1" dirty="0" smtClean="0">
              <a:solidFill>
                <a:srgbClr val="000000"/>
              </a:solidFill>
              <a:ea typeface="Times New Roman" pitchFamily="18" charset="0"/>
              <a:cs typeface="Minion-Bold" charset="0"/>
            </a:endParaRPr>
          </a:p>
          <a:p>
            <a:pPr marL="0" indent="0">
              <a:buFontTx/>
              <a:buNone/>
            </a:pPr>
            <a:endParaRPr lang="en-US" b="1" dirty="0">
              <a:solidFill>
                <a:srgbClr val="000000"/>
              </a:solidFill>
              <a:ea typeface="Times New Roman" pitchFamily="18" charset="0"/>
              <a:cs typeface="Minion-Bold" charset="0"/>
            </a:endParaRPr>
          </a:p>
          <a:p>
            <a:pPr marL="0" indent="0">
              <a:buFontTx/>
              <a:buNone/>
            </a:pPr>
            <a:r>
              <a:rPr lang="en-US" b="1" dirty="0" smtClean="0">
                <a:solidFill>
                  <a:srgbClr val="000000"/>
                </a:solidFill>
                <a:ea typeface="Times New Roman" pitchFamily="18" charset="0"/>
                <a:cs typeface="Minion-Bold" charset="0"/>
              </a:rPr>
              <a:t>Think of it as rotational </a:t>
            </a:r>
            <a:r>
              <a:rPr lang="en-US" b="1" dirty="0" smtClean="0">
                <a:solidFill>
                  <a:srgbClr val="000000"/>
                </a:solidFill>
                <a:ea typeface="Times New Roman" pitchFamily="18" charset="0"/>
                <a:cs typeface="Minion-Bold" charset="0"/>
              </a:rPr>
              <a:t>_________________.</a:t>
            </a:r>
            <a:endParaRPr lang="en-US" b="1" dirty="0">
              <a:solidFill>
                <a:srgbClr val="000000"/>
              </a:solidFill>
              <a:ea typeface="Times New Roman" pitchFamily="18" charset="0"/>
              <a:cs typeface="Minion-Bold" charset="0"/>
            </a:endParaRPr>
          </a:p>
        </p:txBody>
      </p:sp>
      <p:sp>
        <p:nvSpPr>
          <p:cNvPr id="1614852" name="Rectangle 4"/>
          <p:cNvSpPr>
            <a:spLocks noChangeArrowheads="1"/>
          </p:cNvSpPr>
          <p:nvPr/>
        </p:nvSpPr>
        <p:spPr bwMode="auto">
          <a:xfrm>
            <a:off x="230188" y="623888"/>
            <a:ext cx="6932612" cy="519112"/>
          </a:xfrm>
          <a:prstGeom prst="rect">
            <a:avLst/>
          </a:prstGeom>
          <a:noFill/>
          <a:ln w="9525">
            <a:noFill/>
            <a:miter lim="800000"/>
            <a:headEnd/>
            <a:tailEnd/>
          </a:ln>
          <a:effectLst/>
        </p:spPr>
        <p:txBody>
          <a:bodyPr>
            <a:spAutoFit/>
          </a:bodyPr>
          <a:lstStyle/>
          <a:p>
            <a:pPr>
              <a:spcBef>
                <a:spcPct val="0"/>
              </a:spcBef>
            </a:pPr>
            <a:r>
              <a:rPr lang="en-US" sz="2800" b="1">
                <a:solidFill>
                  <a:schemeClr val="tx1"/>
                </a:solidFill>
              </a:rPr>
              <a:t>12.1</a:t>
            </a:r>
            <a:r>
              <a:rPr lang="en-US" sz="2800" b="1">
                <a:solidFill>
                  <a:srgbClr val="007B32"/>
                </a:solidFill>
              </a:rPr>
              <a:t> </a:t>
            </a:r>
            <a:r>
              <a:rPr lang="en-US" sz="2800" b="1">
                <a:solidFill>
                  <a:srgbClr val="E63219"/>
                </a:solidFill>
              </a:rPr>
              <a:t>Rotational Inertia</a:t>
            </a:r>
          </a:p>
        </p:txBody>
      </p:sp>
      <p:sp>
        <p:nvSpPr>
          <p:cNvPr id="5" name="Rectangle 4"/>
          <p:cNvSpPr/>
          <p:nvPr/>
        </p:nvSpPr>
        <p:spPr>
          <a:xfrm>
            <a:off x="838200" y="4419600"/>
            <a:ext cx="7772400" cy="2062103"/>
          </a:xfrm>
          <a:prstGeom prst="rect">
            <a:avLst/>
          </a:prstGeom>
        </p:spPr>
        <p:txBody>
          <a:bodyPr wrap="square">
            <a:spAutoFit/>
          </a:bodyPr>
          <a:lstStyle/>
          <a:p>
            <a:r>
              <a:rPr lang="en-US" sz="3200" b="1" dirty="0" smtClean="0">
                <a:solidFill>
                  <a:srgbClr val="000000"/>
                </a:solidFill>
                <a:ea typeface="Times New Roman" pitchFamily="18" charset="0"/>
                <a:cs typeface="Minion-Regular" charset="0"/>
              </a:rPr>
              <a:t>Just as it takes a force to change the linear state of motion of an object, a </a:t>
            </a:r>
            <a:r>
              <a:rPr lang="en-US" sz="3200" b="1" dirty="0" smtClean="0">
                <a:solidFill>
                  <a:srgbClr val="000000"/>
                </a:solidFill>
                <a:ea typeface="Times New Roman" pitchFamily="18" charset="0"/>
                <a:cs typeface="Minion-Regular" charset="0"/>
              </a:rPr>
              <a:t>__________ </a:t>
            </a:r>
            <a:r>
              <a:rPr lang="en-US" sz="3200" b="1" dirty="0" smtClean="0">
                <a:solidFill>
                  <a:srgbClr val="000000"/>
                </a:solidFill>
                <a:ea typeface="Times New Roman" pitchFamily="18" charset="0"/>
                <a:cs typeface="Minion-Regular" charset="0"/>
              </a:rPr>
              <a:t>is required to </a:t>
            </a:r>
            <a:r>
              <a:rPr lang="en-US" sz="3200" b="1" dirty="0" smtClean="0">
                <a:solidFill>
                  <a:srgbClr val="000000"/>
                </a:solidFill>
                <a:ea typeface="Times New Roman" pitchFamily="18" charset="0"/>
                <a:cs typeface="Minion-Regular" charset="0"/>
              </a:rPr>
              <a:t>_______________ </a:t>
            </a:r>
            <a:r>
              <a:rPr lang="en-US" sz="3200" b="1" dirty="0" smtClean="0">
                <a:solidFill>
                  <a:srgbClr val="000000"/>
                </a:solidFill>
                <a:ea typeface="Times New Roman" pitchFamily="18" charset="0"/>
                <a:cs typeface="Minion-Regular" charset="0"/>
              </a:rPr>
              <a:t>the rotational state of motion of an object. </a:t>
            </a:r>
            <a:endParaRPr lang="en-US" sz="3200" b="1" dirty="0">
              <a:solidFill>
                <a:srgbClr val="000000"/>
              </a:solidFill>
              <a:ea typeface="Times New Roman" pitchFamily="18" charset="0"/>
              <a:cs typeface="Minion-Regular"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0562" name="Rectangle 2"/>
          <p:cNvSpPr>
            <a:spLocks noGrp="1" noChangeArrowheads="1"/>
          </p:cNvSpPr>
          <p:nvPr>
            <p:ph type="body" sz="half" idx="1"/>
          </p:nvPr>
        </p:nvSpPr>
        <p:spPr bwMode="auto">
          <a:xfrm>
            <a:off x="152400" y="685800"/>
            <a:ext cx="7620000" cy="519113"/>
          </a:xfrm>
          <a:noFill/>
          <a:ln>
            <a:miter lim="800000"/>
            <a:headEnd/>
            <a:tailEnd/>
          </a:ln>
        </p:spPr>
        <p:txBody>
          <a:bodyPr vert="horz" wrap="square" lIns="91440" tIns="45720" rIns="91440" bIns="45720" numCol="1" anchor="t" anchorCtr="0" compatLnSpc="1">
            <a:prstTxWarp prst="textNoShape">
              <a:avLst/>
            </a:prstTxWarp>
            <a:spAutoFit/>
          </a:bodyPr>
          <a:lstStyle/>
          <a:p>
            <a:pPr marL="0" indent="0">
              <a:buFontTx/>
              <a:buNone/>
            </a:pPr>
            <a:r>
              <a:rPr lang="en-US" sz="2800" b="1" dirty="0">
                <a:solidFill>
                  <a:schemeClr val="hlink"/>
                </a:solidFill>
                <a:ea typeface="Times New Roman" pitchFamily="18" charset="0"/>
                <a:cs typeface="Minion-Regular" charset="0"/>
              </a:rPr>
              <a:t>Rotational Inertia and Mass</a:t>
            </a:r>
          </a:p>
        </p:txBody>
      </p:sp>
      <p:sp>
        <p:nvSpPr>
          <p:cNvPr id="2370563" name="Rectangle 3"/>
          <p:cNvSpPr>
            <a:spLocks noChangeArrowheads="1"/>
          </p:cNvSpPr>
          <p:nvPr/>
        </p:nvSpPr>
        <p:spPr bwMode="auto">
          <a:xfrm>
            <a:off x="228600" y="1295400"/>
            <a:ext cx="4649787" cy="3785652"/>
          </a:xfrm>
          <a:prstGeom prst="rect">
            <a:avLst/>
          </a:prstGeom>
          <a:noFill/>
          <a:ln w="9525">
            <a:noFill/>
            <a:miter lim="800000"/>
            <a:headEnd/>
            <a:tailEnd/>
          </a:ln>
          <a:effectLst/>
        </p:spPr>
        <p:txBody>
          <a:bodyPr>
            <a:spAutoFit/>
          </a:bodyPr>
          <a:lstStyle/>
          <a:p>
            <a:r>
              <a:rPr lang="en-US" sz="2400" dirty="0">
                <a:solidFill>
                  <a:srgbClr val="000000"/>
                </a:solidFill>
                <a:ea typeface="Times New Roman" pitchFamily="18" charset="0"/>
                <a:cs typeface="Minion-Regular" charset="0"/>
              </a:rPr>
              <a:t>Like inertia in the linear sense, rotational inertia depends on mass, but unlike inertia, rotational inertia depends on the </a:t>
            </a:r>
            <a:r>
              <a:rPr lang="en-US" sz="2400" i="1" dirty="0" smtClean="0">
                <a:solidFill>
                  <a:srgbClr val="000000"/>
                </a:solidFill>
                <a:ea typeface="Times New Roman" pitchFamily="18" charset="0"/>
                <a:cs typeface="Minion-Regular" charset="0"/>
              </a:rPr>
              <a:t>________________ </a:t>
            </a:r>
            <a:r>
              <a:rPr lang="en-US" sz="2400" dirty="0">
                <a:solidFill>
                  <a:srgbClr val="000000"/>
                </a:solidFill>
                <a:ea typeface="Times New Roman" pitchFamily="18" charset="0"/>
                <a:cs typeface="Minion-Regular" charset="0"/>
              </a:rPr>
              <a:t>of the mass. </a:t>
            </a:r>
          </a:p>
          <a:p>
            <a:r>
              <a:rPr lang="en-US" sz="2400" dirty="0">
                <a:solidFill>
                  <a:srgbClr val="000000"/>
                </a:solidFill>
                <a:ea typeface="Times New Roman" pitchFamily="18" charset="0"/>
                <a:cs typeface="Minion-Regular" charset="0"/>
              </a:rPr>
              <a:t>The greater the </a:t>
            </a:r>
            <a:r>
              <a:rPr lang="en-US" sz="2400" dirty="0" smtClean="0">
                <a:solidFill>
                  <a:srgbClr val="000000"/>
                </a:solidFill>
                <a:ea typeface="Times New Roman" pitchFamily="18" charset="0"/>
                <a:cs typeface="Minion-Regular" charset="0"/>
              </a:rPr>
              <a:t>________________ </a:t>
            </a:r>
            <a:r>
              <a:rPr lang="en-US" sz="2400" dirty="0">
                <a:solidFill>
                  <a:srgbClr val="000000"/>
                </a:solidFill>
                <a:ea typeface="Times New Roman" pitchFamily="18" charset="0"/>
                <a:cs typeface="Minion-Regular" charset="0"/>
              </a:rPr>
              <a:t>between an object’s mass concentration and the axis of rotation, the greater the rotational </a:t>
            </a:r>
            <a:r>
              <a:rPr lang="en-US" sz="2400" dirty="0" smtClean="0">
                <a:solidFill>
                  <a:srgbClr val="000000"/>
                </a:solidFill>
                <a:ea typeface="Times New Roman" pitchFamily="18" charset="0"/>
                <a:cs typeface="Minion-Regular" charset="0"/>
              </a:rPr>
              <a:t>inertia (laziness). </a:t>
            </a:r>
            <a:endParaRPr lang="en-US" sz="2400" dirty="0">
              <a:solidFill>
                <a:srgbClr val="000000"/>
              </a:solidFill>
              <a:ea typeface="Times New Roman" pitchFamily="18" charset="0"/>
              <a:cs typeface="Minion-Regular" charset="0"/>
            </a:endParaRPr>
          </a:p>
        </p:txBody>
      </p:sp>
      <p:sp>
        <p:nvSpPr>
          <p:cNvPr id="2370565" name="Rectangle 5"/>
          <p:cNvSpPr>
            <a:spLocks noChangeArrowheads="1"/>
          </p:cNvSpPr>
          <p:nvPr/>
        </p:nvSpPr>
        <p:spPr bwMode="auto">
          <a:xfrm>
            <a:off x="152400" y="152400"/>
            <a:ext cx="6932612" cy="519112"/>
          </a:xfrm>
          <a:prstGeom prst="rect">
            <a:avLst/>
          </a:prstGeom>
          <a:noFill/>
          <a:ln w="9525">
            <a:noFill/>
            <a:miter lim="800000"/>
            <a:headEnd/>
            <a:tailEnd/>
          </a:ln>
          <a:effectLst/>
        </p:spPr>
        <p:txBody>
          <a:bodyPr>
            <a:spAutoFit/>
          </a:bodyPr>
          <a:lstStyle/>
          <a:p>
            <a:pPr>
              <a:spcBef>
                <a:spcPct val="0"/>
              </a:spcBef>
            </a:pPr>
            <a:r>
              <a:rPr lang="en-US" sz="2800" b="1" dirty="0">
                <a:solidFill>
                  <a:schemeClr val="tx1"/>
                </a:solidFill>
              </a:rPr>
              <a:t>12.1</a:t>
            </a:r>
            <a:r>
              <a:rPr lang="en-US" sz="2800" b="1" dirty="0">
                <a:solidFill>
                  <a:srgbClr val="007B32"/>
                </a:solidFill>
              </a:rPr>
              <a:t> </a:t>
            </a:r>
            <a:r>
              <a:rPr lang="en-US" sz="2800" b="1" dirty="0">
                <a:solidFill>
                  <a:srgbClr val="E63219"/>
                </a:solidFill>
              </a:rPr>
              <a:t>Rotational Inertia</a:t>
            </a:r>
          </a:p>
        </p:txBody>
      </p:sp>
      <p:pic>
        <p:nvPicPr>
          <p:cNvPr id="2370566" name="Picture 6" descr="CPPE-Ch12-1_p215-Mouse"/>
          <p:cNvPicPr>
            <a:picLocks noChangeAspect="1" noChangeArrowheads="1"/>
          </p:cNvPicPr>
          <p:nvPr/>
        </p:nvPicPr>
        <p:blipFill>
          <a:blip r:embed="rId3"/>
          <a:srcRect/>
          <a:stretch>
            <a:fillRect/>
          </a:stretch>
        </p:blipFill>
        <p:spPr bwMode="auto">
          <a:xfrm>
            <a:off x="5410200" y="381000"/>
            <a:ext cx="2743200" cy="3627547"/>
          </a:xfrm>
          <a:prstGeom prst="rect">
            <a:avLst/>
          </a:prstGeom>
          <a:noFill/>
        </p:spPr>
      </p:pic>
      <p:pic>
        <p:nvPicPr>
          <p:cNvPr id="6" name="Picture 4" descr="CPPE-Ch12-1_p213-Barbells"/>
          <p:cNvPicPr>
            <a:picLocks noChangeAspect="1" noChangeArrowheads="1"/>
          </p:cNvPicPr>
          <p:nvPr/>
        </p:nvPicPr>
        <p:blipFill>
          <a:blip r:embed="rId4"/>
          <a:srcRect/>
          <a:stretch>
            <a:fillRect/>
          </a:stretch>
        </p:blipFill>
        <p:spPr bwMode="auto">
          <a:xfrm>
            <a:off x="1828800" y="4724400"/>
            <a:ext cx="5864225" cy="1803855"/>
          </a:xfrm>
          <a:prstGeom prst="rect">
            <a:avLst/>
          </a:prstGeom>
          <a:noFill/>
        </p:spPr>
      </p:pic>
      <p:sp>
        <p:nvSpPr>
          <p:cNvPr id="8" name="Rectangle 7"/>
          <p:cNvSpPr/>
          <p:nvPr/>
        </p:nvSpPr>
        <p:spPr>
          <a:xfrm>
            <a:off x="2286000" y="6324600"/>
            <a:ext cx="52578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PPE-Ch12-1_p214-Legs"/>
          <p:cNvPicPr>
            <a:picLocks noChangeAspect="1" noChangeArrowheads="1"/>
          </p:cNvPicPr>
          <p:nvPr/>
        </p:nvPicPr>
        <p:blipFill>
          <a:blip r:embed="rId3"/>
          <a:srcRect/>
          <a:stretch>
            <a:fillRect/>
          </a:stretch>
        </p:blipFill>
        <p:spPr bwMode="auto">
          <a:xfrm>
            <a:off x="3581400" y="3346066"/>
            <a:ext cx="5180012" cy="3254759"/>
          </a:xfrm>
          <a:prstGeom prst="rect">
            <a:avLst/>
          </a:prstGeom>
          <a:noFill/>
        </p:spPr>
      </p:pic>
      <p:pic>
        <p:nvPicPr>
          <p:cNvPr id="6" name="Picture 4" descr="CPPE-Ch12-1_p213-TghtRpe"/>
          <p:cNvPicPr>
            <a:picLocks noChangeAspect="1" noChangeArrowheads="1"/>
          </p:cNvPicPr>
          <p:nvPr/>
        </p:nvPicPr>
        <p:blipFill>
          <a:blip r:embed="rId4"/>
          <a:srcRect/>
          <a:stretch>
            <a:fillRect/>
          </a:stretch>
        </p:blipFill>
        <p:spPr bwMode="auto">
          <a:xfrm>
            <a:off x="381000" y="0"/>
            <a:ext cx="5105400" cy="3502188"/>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4050" name="Rectangle 2"/>
          <p:cNvSpPr>
            <a:spLocks noChangeArrowheads="1"/>
          </p:cNvSpPr>
          <p:nvPr/>
        </p:nvSpPr>
        <p:spPr bwMode="auto">
          <a:xfrm>
            <a:off x="227013" y="1196975"/>
            <a:ext cx="7164387" cy="1384995"/>
          </a:xfrm>
          <a:prstGeom prst="rect">
            <a:avLst/>
          </a:prstGeom>
          <a:noFill/>
          <a:ln w="9525">
            <a:noFill/>
            <a:miter lim="800000"/>
            <a:headEnd/>
            <a:tailEnd/>
          </a:ln>
          <a:effectLst/>
        </p:spPr>
        <p:txBody>
          <a:bodyPr>
            <a:spAutoFit/>
          </a:bodyPr>
          <a:lstStyle/>
          <a:p>
            <a:pPr>
              <a:buFont typeface="Symbol" pitchFamily="18" charset="2"/>
              <a:buNone/>
            </a:pPr>
            <a:r>
              <a:rPr lang="en-US" sz="2800" dirty="0">
                <a:solidFill>
                  <a:srgbClr val="000000"/>
                </a:solidFill>
                <a:ea typeface="Times New Roman" pitchFamily="18" charset="0"/>
                <a:cs typeface="Minion-Regular" charset="0"/>
              </a:rPr>
              <a:t>A </a:t>
            </a:r>
            <a:r>
              <a:rPr lang="en-US" sz="2800" dirty="0" smtClean="0">
                <a:solidFill>
                  <a:srgbClr val="000000"/>
                </a:solidFill>
                <a:ea typeface="Times New Roman" pitchFamily="18" charset="0"/>
                <a:cs typeface="Minion-Regular" charset="0"/>
              </a:rPr>
              <a:t>____________ cylinder always </a:t>
            </a:r>
            <a:r>
              <a:rPr lang="en-US" sz="2800" dirty="0">
                <a:solidFill>
                  <a:srgbClr val="000000"/>
                </a:solidFill>
                <a:ea typeface="Times New Roman" pitchFamily="18" charset="0"/>
                <a:cs typeface="Minion-Regular" charset="0"/>
              </a:rPr>
              <a:t>rolls down an incline </a:t>
            </a:r>
            <a:r>
              <a:rPr lang="en-US" sz="2800" dirty="0" smtClean="0">
                <a:solidFill>
                  <a:srgbClr val="000000"/>
                </a:solidFill>
                <a:ea typeface="Times New Roman" pitchFamily="18" charset="0"/>
                <a:cs typeface="Minion-Regular" charset="0"/>
              </a:rPr>
              <a:t>__________ </a:t>
            </a:r>
            <a:r>
              <a:rPr lang="en-US" sz="2800" dirty="0">
                <a:solidFill>
                  <a:srgbClr val="000000"/>
                </a:solidFill>
                <a:ea typeface="Times New Roman" pitchFamily="18" charset="0"/>
                <a:cs typeface="Minion-Regular" charset="0"/>
              </a:rPr>
              <a:t>than a hollow one, whether or not they have the same mass or diameter.</a:t>
            </a:r>
          </a:p>
        </p:txBody>
      </p:sp>
      <p:sp>
        <p:nvSpPr>
          <p:cNvPr id="2434051" name="Rectangle 3"/>
          <p:cNvSpPr>
            <a:spLocks noChangeArrowheads="1"/>
          </p:cNvSpPr>
          <p:nvPr/>
        </p:nvSpPr>
        <p:spPr bwMode="auto">
          <a:xfrm>
            <a:off x="230188" y="623888"/>
            <a:ext cx="7923212" cy="519112"/>
          </a:xfrm>
          <a:prstGeom prst="rect">
            <a:avLst/>
          </a:prstGeom>
          <a:noFill/>
          <a:ln w="9525">
            <a:noFill/>
            <a:miter lim="800000"/>
            <a:headEnd/>
            <a:tailEnd/>
          </a:ln>
          <a:effectLst/>
        </p:spPr>
        <p:txBody>
          <a:bodyPr>
            <a:spAutoFit/>
          </a:bodyPr>
          <a:lstStyle/>
          <a:p>
            <a:pPr>
              <a:spcBef>
                <a:spcPct val="0"/>
              </a:spcBef>
            </a:pPr>
            <a:r>
              <a:rPr lang="en-US" sz="2800" b="1">
                <a:solidFill>
                  <a:schemeClr val="tx1"/>
                </a:solidFill>
              </a:rPr>
              <a:t>12.3</a:t>
            </a:r>
            <a:r>
              <a:rPr lang="en-US" sz="2800" b="1">
                <a:solidFill>
                  <a:srgbClr val="007B32"/>
                </a:solidFill>
              </a:rPr>
              <a:t> </a:t>
            </a:r>
            <a:r>
              <a:rPr lang="en-US" sz="2800" b="1">
                <a:solidFill>
                  <a:srgbClr val="E63219"/>
                </a:solidFill>
              </a:rPr>
              <a:t>Rotational Inertia and Rolling</a:t>
            </a:r>
          </a:p>
        </p:txBody>
      </p:sp>
      <p:pic>
        <p:nvPicPr>
          <p:cNvPr id="2434052" name="Picture 4" descr="CPPE-Ch12-3_p218-Incline"/>
          <p:cNvPicPr>
            <a:picLocks noChangeAspect="1" noChangeArrowheads="1"/>
          </p:cNvPicPr>
          <p:nvPr/>
        </p:nvPicPr>
        <p:blipFill>
          <a:blip r:embed="rId3"/>
          <a:srcRect/>
          <a:stretch>
            <a:fillRect/>
          </a:stretch>
        </p:blipFill>
        <p:spPr bwMode="auto">
          <a:xfrm>
            <a:off x="1304925" y="2763838"/>
            <a:ext cx="6534150" cy="3408362"/>
          </a:xfrm>
          <a:prstGeom prst="rect">
            <a:avLst/>
          </a:prstGeom>
          <a:noFill/>
        </p:spPr>
      </p:pic>
      <p:sp>
        <p:nvSpPr>
          <p:cNvPr id="5" name="TextBox 4"/>
          <p:cNvSpPr txBox="1"/>
          <p:nvPr/>
        </p:nvSpPr>
        <p:spPr>
          <a:xfrm>
            <a:off x="3352800" y="3581400"/>
            <a:ext cx="1447800" cy="369332"/>
          </a:xfrm>
          <a:prstGeom prst="rect">
            <a:avLst/>
          </a:prstGeom>
          <a:noFill/>
        </p:spPr>
        <p:txBody>
          <a:bodyPr wrap="square" rtlCol="0">
            <a:spAutoFit/>
          </a:bodyPr>
          <a:lstStyle/>
          <a:p>
            <a:r>
              <a:rPr lang="en-US" b="1" dirty="0" smtClean="0"/>
              <a:t>LAZY</a:t>
            </a:r>
            <a:endParaRPr lang="en-US"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6098" name="Rectangle 2"/>
          <p:cNvSpPr>
            <a:spLocks noGrp="1" noChangeArrowheads="1"/>
          </p:cNvSpPr>
          <p:nvPr>
            <p:ph type="body" sz="half" idx="1"/>
          </p:nvPr>
        </p:nvSpPr>
        <p:spPr bwMode="auto">
          <a:xfrm>
            <a:off x="228600" y="1196975"/>
            <a:ext cx="8534400" cy="2052638"/>
          </a:xfrm>
          <a:noFill/>
          <a:ln>
            <a:miter lim="800000"/>
            <a:headEnd/>
            <a:tailEnd/>
          </a:ln>
        </p:spPr>
        <p:txBody>
          <a:bodyPr vert="horz" wrap="square" lIns="91440" tIns="45720" rIns="91440" bIns="45720" numCol="1" anchor="t" anchorCtr="0" compatLnSpc="1">
            <a:prstTxWarp prst="textNoShape">
              <a:avLst/>
            </a:prstTxWarp>
            <a:spAutoFit/>
          </a:bodyPr>
          <a:lstStyle/>
          <a:p>
            <a:pPr marL="0" indent="0">
              <a:buFontTx/>
              <a:buNone/>
            </a:pPr>
            <a:r>
              <a:rPr lang="en-US" sz="2800" b="1">
                <a:solidFill>
                  <a:srgbClr val="FF4637"/>
                </a:solidFill>
                <a:ea typeface="Times New Roman" pitchFamily="18" charset="0"/>
                <a:cs typeface="Minion-Regular" charset="0"/>
              </a:rPr>
              <a:t>think!</a:t>
            </a:r>
          </a:p>
          <a:p>
            <a:pPr marL="0" indent="0">
              <a:buFontTx/>
              <a:buNone/>
            </a:pPr>
            <a:r>
              <a:rPr lang="en-US" sz="2400">
                <a:solidFill>
                  <a:srgbClr val="000000"/>
                </a:solidFill>
                <a:ea typeface="Times New Roman" pitchFamily="18" charset="0"/>
                <a:cs typeface="Minion-Regular" charset="0"/>
              </a:rPr>
              <a:t>A heavy iron cylinder and a light wooden cylinder, similar in shape, roll down an incline. Which will have more acceleration?</a:t>
            </a:r>
            <a:r>
              <a:rPr lang="en-US" sz="2400">
                <a:ea typeface="Times New Roman" pitchFamily="18" charset="0"/>
                <a:cs typeface="Minion-Regular" charset="0"/>
              </a:rPr>
              <a:t/>
            </a:r>
            <a:br>
              <a:rPr lang="en-US" sz="2400">
                <a:ea typeface="Times New Roman" pitchFamily="18" charset="0"/>
                <a:cs typeface="Minion-Regular" charset="0"/>
              </a:rPr>
            </a:br>
            <a:endParaRPr lang="en-US" sz="2400">
              <a:solidFill>
                <a:srgbClr val="000000"/>
              </a:solidFill>
              <a:ea typeface="Times New Roman" pitchFamily="18" charset="0"/>
              <a:cs typeface="Minion-Regular" charset="0"/>
            </a:endParaRPr>
          </a:p>
        </p:txBody>
      </p:sp>
      <p:sp>
        <p:nvSpPr>
          <p:cNvPr id="2436100" name="Rectangle 4"/>
          <p:cNvSpPr>
            <a:spLocks noChangeArrowheads="1"/>
          </p:cNvSpPr>
          <p:nvPr/>
        </p:nvSpPr>
        <p:spPr bwMode="auto">
          <a:xfrm>
            <a:off x="230188" y="623888"/>
            <a:ext cx="7923212" cy="519112"/>
          </a:xfrm>
          <a:prstGeom prst="rect">
            <a:avLst/>
          </a:prstGeom>
          <a:noFill/>
          <a:ln w="9525">
            <a:noFill/>
            <a:miter lim="800000"/>
            <a:headEnd/>
            <a:tailEnd/>
          </a:ln>
          <a:effectLst/>
        </p:spPr>
        <p:txBody>
          <a:bodyPr>
            <a:spAutoFit/>
          </a:bodyPr>
          <a:lstStyle/>
          <a:p>
            <a:pPr>
              <a:spcBef>
                <a:spcPct val="0"/>
              </a:spcBef>
            </a:pPr>
            <a:r>
              <a:rPr lang="en-US" sz="2800" b="1">
                <a:solidFill>
                  <a:schemeClr val="tx1"/>
                </a:solidFill>
              </a:rPr>
              <a:t>12.3</a:t>
            </a:r>
            <a:r>
              <a:rPr lang="en-US" sz="2800" b="1">
                <a:solidFill>
                  <a:srgbClr val="007B32"/>
                </a:solidFill>
              </a:rPr>
              <a:t> </a:t>
            </a:r>
            <a:r>
              <a:rPr lang="en-US" sz="2800" b="1">
                <a:solidFill>
                  <a:srgbClr val="E63219"/>
                </a:solidFill>
              </a:rPr>
              <a:t>Rotational Inertia and Rolling</a:t>
            </a:r>
          </a:p>
        </p:txBody>
      </p:sp>
      <p:sp>
        <p:nvSpPr>
          <p:cNvPr id="4" name="Rectangle 3"/>
          <p:cNvSpPr/>
          <p:nvPr/>
        </p:nvSpPr>
        <p:spPr>
          <a:xfrm>
            <a:off x="609600" y="3276600"/>
            <a:ext cx="7696200" cy="2308324"/>
          </a:xfrm>
          <a:prstGeom prst="rect">
            <a:avLst/>
          </a:prstGeom>
        </p:spPr>
        <p:txBody>
          <a:bodyPr wrap="square">
            <a:spAutoFit/>
          </a:bodyPr>
          <a:lstStyle/>
          <a:p>
            <a:r>
              <a:rPr lang="en-US" sz="2400" dirty="0" smtClean="0">
                <a:solidFill>
                  <a:srgbClr val="000000"/>
                </a:solidFill>
                <a:cs typeface="Times New Roman" pitchFamily="18" charset="0"/>
              </a:rPr>
              <a:t>The cylinders have different masses, but the </a:t>
            </a:r>
            <a:r>
              <a:rPr lang="en-US" sz="2400" i="1" dirty="0" smtClean="0">
                <a:solidFill>
                  <a:srgbClr val="000000"/>
                </a:solidFill>
                <a:cs typeface="Times New Roman" pitchFamily="18" charset="0"/>
              </a:rPr>
              <a:t>same rotational inertia per mass, </a:t>
            </a:r>
            <a:r>
              <a:rPr lang="en-US" sz="2400" dirty="0" smtClean="0">
                <a:solidFill>
                  <a:srgbClr val="000000"/>
                </a:solidFill>
                <a:cs typeface="Times New Roman" pitchFamily="18" charset="0"/>
              </a:rPr>
              <a:t>so both will accelerate equally down the incline. Their different masses make no difference, just as the acceleration of free fall is not affected by different masses. All objects of the same shape have the same “laziness per mass” ratio.</a:t>
            </a:r>
            <a:endParaRPr lang="en-US" sz="2400" dirty="0">
              <a:solidFill>
                <a:srgbClr val="000000"/>
              </a:solidFill>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2242" name="Rectangle 2"/>
          <p:cNvSpPr>
            <a:spLocks noGrp="1" noChangeArrowheads="1"/>
          </p:cNvSpPr>
          <p:nvPr>
            <p:ph type="body" sz="half" idx="1"/>
          </p:nvPr>
        </p:nvSpPr>
        <p:spPr bwMode="auto">
          <a:xfrm>
            <a:off x="228600" y="1196975"/>
            <a:ext cx="8534400" cy="2443746"/>
          </a:xfrm>
          <a:noFill/>
          <a:ln>
            <a:miter lim="800000"/>
            <a:headEnd/>
            <a:tailEnd/>
          </a:ln>
        </p:spPr>
        <p:txBody>
          <a:bodyPr vert="horz" wrap="square" lIns="91440" tIns="45720" rIns="91440" bIns="45720" numCol="1" anchor="t" anchorCtr="0" compatLnSpc="1">
            <a:prstTxWarp prst="textNoShape">
              <a:avLst/>
            </a:prstTxWarp>
            <a:spAutoFit/>
          </a:bodyPr>
          <a:lstStyle/>
          <a:p>
            <a:pPr marL="0" indent="0">
              <a:buFontTx/>
              <a:buNone/>
            </a:pPr>
            <a:r>
              <a:rPr lang="en-US" sz="2800" b="1" dirty="0">
                <a:solidFill>
                  <a:srgbClr val="FF4637"/>
                </a:solidFill>
                <a:ea typeface="Times New Roman" pitchFamily="18" charset="0"/>
                <a:cs typeface="Minion-Regular" charset="0"/>
              </a:rPr>
              <a:t>think!</a:t>
            </a:r>
          </a:p>
          <a:p>
            <a:pPr marL="0" indent="0">
              <a:buFontTx/>
              <a:buNone/>
            </a:pPr>
            <a:r>
              <a:rPr lang="en-US" sz="2400" dirty="0">
                <a:solidFill>
                  <a:srgbClr val="000000"/>
                </a:solidFill>
                <a:ea typeface="Times New Roman" pitchFamily="18" charset="0"/>
                <a:cs typeface="Minion-Regular" charset="0"/>
              </a:rPr>
              <a:t>Would you expect the rotational inertia of a hollow sphere about its center to be greater or less than the rotational inertia of a solid sphere? Defend your answer.</a:t>
            </a:r>
            <a:r>
              <a:rPr lang="en-US" sz="2400" dirty="0">
                <a:ea typeface="Times New Roman" pitchFamily="18" charset="0"/>
                <a:cs typeface="Minion-Regular" charset="0"/>
              </a:rPr>
              <a:t/>
            </a:r>
            <a:br>
              <a:rPr lang="en-US" sz="2400" dirty="0">
                <a:ea typeface="Times New Roman" pitchFamily="18" charset="0"/>
                <a:cs typeface="Minion-Regular" charset="0"/>
              </a:rPr>
            </a:br>
            <a:r>
              <a:rPr lang="en-US" sz="2400" dirty="0">
                <a:ea typeface="Times New Roman" pitchFamily="18" charset="0"/>
                <a:cs typeface="Minion-Regular" charset="0"/>
              </a:rPr>
              <a:t/>
            </a:r>
            <a:br>
              <a:rPr lang="en-US" sz="2400" dirty="0">
                <a:ea typeface="Times New Roman" pitchFamily="18" charset="0"/>
                <a:cs typeface="Minion-Regular" charset="0"/>
              </a:rPr>
            </a:br>
            <a:endParaRPr lang="en-US" sz="2400" dirty="0">
              <a:solidFill>
                <a:srgbClr val="000000"/>
              </a:solidFill>
              <a:cs typeface="Times New Roman" pitchFamily="18" charset="0"/>
            </a:endParaRPr>
          </a:p>
        </p:txBody>
      </p:sp>
      <p:sp>
        <p:nvSpPr>
          <p:cNvPr id="2442243" name="Rectangle 3"/>
          <p:cNvSpPr>
            <a:spLocks noChangeArrowheads="1"/>
          </p:cNvSpPr>
          <p:nvPr/>
        </p:nvSpPr>
        <p:spPr bwMode="auto">
          <a:xfrm>
            <a:off x="230188" y="623888"/>
            <a:ext cx="7923212" cy="519112"/>
          </a:xfrm>
          <a:prstGeom prst="rect">
            <a:avLst/>
          </a:prstGeom>
          <a:noFill/>
          <a:ln w="9525">
            <a:noFill/>
            <a:miter lim="800000"/>
            <a:headEnd/>
            <a:tailEnd/>
          </a:ln>
          <a:effectLst/>
        </p:spPr>
        <p:txBody>
          <a:bodyPr>
            <a:spAutoFit/>
          </a:bodyPr>
          <a:lstStyle/>
          <a:p>
            <a:pPr>
              <a:spcBef>
                <a:spcPct val="0"/>
              </a:spcBef>
            </a:pPr>
            <a:r>
              <a:rPr lang="en-US" sz="2800" b="1">
                <a:solidFill>
                  <a:schemeClr val="tx1"/>
                </a:solidFill>
              </a:rPr>
              <a:t>12.3</a:t>
            </a:r>
            <a:r>
              <a:rPr lang="en-US" sz="2800" b="1">
                <a:solidFill>
                  <a:srgbClr val="007B32"/>
                </a:solidFill>
              </a:rPr>
              <a:t> </a:t>
            </a:r>
            <a:r>
              <a:rPr lang="en-US" sz="2800" b="1">
                <a:solidFill>
                  <a:srgbClr val="E63219"/>
                </a:solidFill>
              </a:rPr>
              <a:t>Rotational Inertia and Rolling</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626" name="Rectangle 2"/>
          <p:cNvSpPr>
            <a:spLocks noChangeArrowheads="1"/>
          </p:cNvSpPr>
          <p:nvPr/>
        </p:nvSpPr>
        <p:spPr bwMode="auto">
          <a:xfrm>
            <a:off x="227013" y="1196975"/>
            <a:ext cx="3963987" cy="2677656"/>
          </a:xfrm>
          <a:prstGeom prst="rect">
            <a:avLst/>
          </a:prstGeom>
          <a:noFill/>
          <a:ln w="9525">
            <a:noFill/>
            <a:miter lim="800000"/>
            <a:headEnd/>
            <a:tailEnd/>
          </a:ln>
          <a:effectLst/>
        </p:spPr>
        <p:txBody>
          <a:bodyPr>
            <a:spAutoFit/>
          </a:bodyPr>
          <a:lstStyle/>
          <a:p>
            <a:pPr>
              <a:buFont typeface="Symbol" pitchFamily="18" charset="2"/>
              <a:buNone/>
            </a:pPr>
            <a:r>
              <a:rPr lang="en-US" sz="2800" dirty="0">
                <a:solidFill>
                  <a:srgbClr val="000000"/>
                </a:solidFill>
                <a:ea typeface="Times New Roman" pitchFamily="18" charset="0"/>
                <a:cs typeface="Minion-Regular" charset="0"/>
              </a:rPr>
              <a:t>An object of concentrated mass </a:t>
            </a:r>
            <a:r>
              <a:rPr lang="en-US" sz="2800" i="1" dirty="0">
                <a:solidFill>
                  <a:srgbClr val="000000"/>
                </a:solidFill>
                <a:ea typeface="Times New Roman" pitchFamily="18" charset="0"/>
                <a:cs typeface="Minion-Regular" charset="0"/>
              </a:rPr>
              <a:t>m </a:t>
            </a:r>
            <a:r>
              <a:rPr lang="en-US" sz="2800" dirty="0">
                <a:solidFill>
                  <a:srgbClr val="000000"/>
                </a:solidFill>
                <a:ea typeface="Times New Roman" pitchFamily="18" charset="0"/>
                <a:cs typeface="Minion-Regular" charset="0"/>
              </a:rPr>
              <a:t>whirling in a circular path of radius </a:t>
            </a:r>
            <a:r>
              <a:rPr lang="en-US" sz="2800" i="1" dirty="0">
                <a:solidFill>
                  <a:srgbClr val="000000"/>
                </a:solidFill>
                <a:ea typeface="Times New Roman" pitchFamily="18" charset="0"/>
                <a:cs typeface="Minion-Regular" charset="0"/>
              </a:rPr>
              <a:t>r </a:t>
            </a:r>
            <a:r>
              <a:rPr lang="en-US" sz="2800" dirty="0">
                <a:solidFill>
                  <a:srgbClr val="000000"/>
                </a:solidFill>
                <a:ea typeface="Times New Roman" pitchFamily="18" charset="0"/>
                <a:cs typeface="Minion-Regular" charset="0"/>
              </a:rPr>
              <a:t>with a speed </a:t>
            </a:r>
            <a:r>
              <a:rPr lang="en-US" sz="2800" i="1" dirty="0">
                <a:solidFill>
                  <a:srgbClr val="000000"/>
                </a:solidFill>
                <a:ea typeface="Times New Roman" pitchFamily="18" charset="0"/>
                <a:cs typeface="Minion-Regular" charset="0"/>
              </a:rPr>
              <a:t>v </a:t>
            </a:r>
            <a:r>
              <a:rPr lang="en-US" sz="2800" dirty="0">
                <a:solidFill>
                  <a:srgbClr val="000000"/>
                </a:solidFill>
                <a:ea typeface="Times New Roman" pitchFamily="18" charset="0"/>
                <a:cs typeface="Minion-Regular" charset="0"/>
              </a:rPr>
              <a:t>has angular momentum </a:t>
            </a:r>
            <a:r>
              <a:rPr lang="en-US" sz="2800" i="1" dirty="0" smtClean="0">
                <a:solidFill>
                  <a:srgbClr val="000000"/>
                </a:solidFill>
                <a:ea typeface="Times New Roman" pitchFamily="18" charset="0"/>
                <a:cs typeface="Minion-Regular" charset="0"/>
              </a:rPr>
              <a:t>__________.</a:t>
            </a:r>
            <a:endParaRPr lang="en-US" sz="2800" i="1" dirty="0">
              <a:solidFill>
                <a:srgbClr val="000000"/>
              </a:solidFill>
              <a:ea typeface="Times New Roman" pitchFamily="18" charset="0"/>
              <a:cs typeface="Minion-Regular" charset="0"/>
            </a:endParaRPr>
          </a:p>
        </p:txBody>
      </p:sp>
      <p:sp>
        <p:nvSpPr>
          <p:cNvPr id="2458627" name="Rectangle 3"/>
          <p:cNvSpPr>
            <a:spLocks noChangeArrowheads="1"/>
          </p:cNvSpPr>
          <p:nvPr/>
        </p:nvSpPr>
        <p:spPr bwMode="auto">
          <a:xfrm>
            <a:off x="230188" y="623888"/>
            <a:ext cx="7923212" cy="519112"/>
          </a:xfrm>
          <a:prstGeom prst="rect">
            <a:avLst/>
          </a:prstGeom>
          <a:noFill/>
          <a:ln w="9525">
            <a:noFill/>
            <a:miter lim="800000"/>
            <a:headEnd/>
            <a:tailEnd/>
          </a:ln>
          <a:effectLst/>
        </p:spPr>
        <p:txBody>
          <a:bodyPr>
            <a:spAutoFit/>
          </a:bodyPr>
          <a:lstStyle/>
          <a:p>
            <a:pPr>
              <a:spcBef>
                <a:spcPct val="0"/>
              </a:spcBef>
            </a:pPr>
            <a:r>
              <a:rPr lang="en-US" sz="2800" b="1">
                <a:solidFill>
                  <a:schemeClr val="tx1"/>
                </a:solidFill>
              </a:rPr>
              <a:t>12.4</a:t>
            </a:r>
            <a:r>
              <a:rPr lang="en-US" sz="2800" b="1">
                <a:solidFill>
                  <a:srgbClr val="007B32"/>
                </a:solidFill>
              </a:rPr>
              <a:t> </a:t>
            </a:r>
            <a:r>
              <a:rPr lang="en-US" sz="2800" b="1">
                <a:solidFill>
                  <a:srgbClr val="E63219"/>
                </a:solidFill>
              </a:rPr>
              <a:t>Angular Momentum</a:t>
            </a:r>
          </a:p>
        </p:txBody>
      </p:sp>
      <p:pic>
        <p:nvPicPr>
          <p:cNvPr id="2458628" name="Picture 4" descr="CPPE-Ch12-4_p220-Img"/>
          <p:cNvPicPr>
            <a:picLocks noChangeAspect="1" noChangeArrowheads="1"/>
          </p:cNvPicPr>
          <p:nvPr/>
        </p:nvPicPr>
        <p:blipFill>
          <a:blip r:embed="rId3"/>
          <a:srcRect/>
          <a:stretch>
            <a:fillRect/>
          </a:stretch>
        </p:blipFill>
        <p:spPr bwMode="auto">
          <a:xfrm>
            <a:off x="4878388" y="1601788"/>
            <a:ext cx="3656012" cy="3884612"/>
          </a:xfrm>
          <a:prstGeom prst="rect">
            <a:avLst/>
          </a:prstGeom>
          <a:noFill/>
        </p:spPr>
      </p:pic>
      <p:pic>
        <p:nvPicPr>
          <p:cNvPr id="5" name="Picture 4" descr="CPPE-Ch12-4_p219-Cat"/>
          <p:cNvPicPr>
            <a:picLocks noChangeAspect="1" noChangeArrowheads="1"/>
          </p:cNvPicPr>
          <p:nvPr/>
        </p:nvPicPr>
        <p:blipFill>
          <a:blip r:embed="rId4"/>
          <a:srcRect/>
          <a:stretch>
            <a:fillRect/>
          </a:stretch>
        </p:blipFill>
        <p:spPr bwMode="auto">
          <a:xfrm>
            <a:off x="457200" y="3962400"/>
            <a:ext cx="3581400" cy="2207925"/>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0914" name="Rectangle 2"/>
          <p:cNvSpPr>
            <a:spLocks noChangeArrowheads="1"/>
          </p:cNvSpPr>
          <p:nvPr/>
        </p:nvSpPr>
        <p:spPr bwMode="auto">
          <a:xfrm>
            <a:off x="228600" y="838200"/>
            <a:ext cx="8078787" cy="2677656"/>
          </a:xfrm>
          <a:prstGeom prst="rect">
            <a:avLst/>
          </a:prstGeom>
          <a:noFill/>
          <a:ln w="9525">
            <a:noFill/>
            <a:miter lim="800000"/>
            <a:headEnd/>
            <a:tailEnd/>
          </a:ln>
          <a:effectLst/>
        </p:spPr>
        <p:txBody>
          <a:bodyPr>
            <a:spAutoFit/>
          </a:bodyPr>
          <a:lstStyle/>
          <a:p>
            <a:pPr>
              <a:buFont typeface="Symbol" pitchFamily="18" charset="2"/>
              <a:buNone/>
            </a:pPr>
            <a:r>
              <a:rPr lang="en-US" sz="2400" dirty="0" smtClean="0">
                <a:solidFill>
                  <a:srgbClr val="000000"/>
                </a:solidFill>
                <a:ea typeface="Times New Roman" pitchFamily="18" charset="0"/>
                <a:cs typeface="Minion-Regular" charset="0"/>
              </a:rPr>
              <a:t>The </a:t>
            </a:r>
            <a:r>
              <a:rPr lang="en-US" sz="2400" b="1" dirty="0">
                <a:solidFill>
                  <a:srgbClr val="000000"/>
                </a:solidFill>
                <a:ea typeface="Times New Roman" pitchFamily="18" charset="0"/>
                <a:cs typeface="Minion-Regular" charset="0"/>
              </a:rPr>
              <a:t>law of conservation of angular momentum </a:t>
            </a:r>
            <a:r>
              <a:rPr lang="en-US" sz="2400" dirty="0">
                <a:solidFill>
                  <a:srgbClr val="000000"/>
                </a:solidFill>
                <a:ea typeface="Times New Roman" pitchFamily="18" charset="0"/>
                <a:cs typeface="Minion-Regular" charset="0"/>
              </a:rPr>
              <a:t>states that if no </a:t>
            </a:r>
            <a:r>
              <a:rPr lang="en-US" sz="2400" dirty="0" smtClean="0">
                <a:solidFill>
                  <a:srgbClr val="000000"/>
                </a:solidFill>
                <a:ea typeface="Times New Roman" pitchFamily="18" charset="0"/>
                <a:cs typeface="Minion-Regular" charset="0"/>
              </a:rPr>
              <a:t>_____________________________acts </a:t>
            </a:r>
            <a:r>
              <a:rPr lang="en-US" sz="2400" dirty="0">
                <a:solidFill>
                  <a:srgbClr val="000000"/>
                </a:solidFill>
                <a:ea typeface="Times New Roman" pitchFamily="18" charset="0"/>
                <a:cs typeface="Minion-Regular" charset="0"/>
              </a:rPr>
              <a:t>on a rotating system, the angular momentum of that system is </a:t>
            </a:r>
            <a:r>
              <a:rPr lang="en-US" sz="2400" dirty="0" smtClean="0">
                <a:solidFill>
                  <a:srgbClr val="000000"/>
                </a:solidFill>
                <a:ea typeface="Times New Roman" pitchFamily="18" charset="0"/>
                <a:cs typeface="Minion-Regular" charset="0"/>
              </a:rPr>
              <a:t>___________. </a:t>
            </a:r>
            <a:endParaRPr lang="en-US" sz="2400" dirty="0">
              <a:solidFill>
                <a:srgbClr val="000000"/>
              </a:solidFill>
              <a:ea typeface="Times New Roman" pitchFamily="18" charset="0"/>
              <a:cs typeface="Minion-Regular" charset="0"/>
            </a:endParaRPr>
          </a:p>
          <a:p>
            <a:pPr>
              <a:buFont typeface="Symbol" pitchFamily="18" charset="2"/>
              <a:buNone/>
            </a:pPr>
            <a:endParaRPr lang="en-US" sz="2400" dirty="0" smtClean="0">
              <a:solidFill>
                <a:srgbClr val="000000"/>
              </a:solidFill>
              <a:ea typeface="Times New Roman" pitchFamily="18" charset="0"/>
              <a:cs typeface="Minion-Regular" charset="0"/>
            </a:endParaRPr>
          </a:p>
          <a:p>
            <a:pPr>
              <a:buFont typeface="Symbol" pitchFamily="18" charset="2"/>
              <a:buNone/>
            </a:pPr>
            <a:r>
              <a:rPr lang="en-US" sz="2400" dirty="0" smtClean="0">
                <a:solidFill>
                  <a:srgbClr val="000000"/>
                </a:solidFill>
                <a:ea typeface="Times New Roman" pitchFamily="18" charset="0"/>
                <a:cs typeface="Minion-Regular" charset="0"/>
              </a:rPr>
              <a:t>With </a:t>
            </a:r>
            <a:r>
              <a:rPr lang="en-US" sz="2400" dirty="0">
                <a:solidFill>
                  <a:srgbClr val="000000"/>
                </a:solidFill>
                <a:ea typeface="Times New Roman" pitchFamily="18" charset="0"/>
                <a:cs typeface="Minion-Regular" charset="0"/>
              </a:rPr>
              <a:t>no external torque, the </a:t>
            </a:r>
            <a:r>
              <a:rPr lang="en-US" sz="2400" dirty="0" smtClean="0">
                <a:solidFill>
                  <a:srgbClr val="000000"/>
                </a:solidFill>
                <a:ea typeface="Times New Roman" pitchFamily="18" charset="0"/>
                <a:cs typeface="Minion-Regular" charset="0"/>
              </a:rPr>
              <a:t>___________ </a:t>
            </a:r>
            <a:r>
              <a:rPr lang="en-US" sz="2400" dirty="0">
                <a:solidFill>
                  <a:srgbClr val="000000"/>
                </a:solidFill>
                <a:ea typeface="Times New Roman" pitchFamily="18" charset="0"/>
                <a:cs typeface="Minion-Regular" charset="0"/>
              </a:rPr>
              <a:t>of rotational inertia and rotational velocity at one time will be the </a:t>
            </a:r>
            <a:r>
              <a:rPr lang="en-US" sz="2400" dirty="0" smtClean="0">
                <a:solidFill>
                  <a:srgbClr val="000000"/>
                </a:solidFill>
                <a:ea typeface="Times New Roman" pitchFamily="18" charset="0"/>
                <a:cs typeface="Minion-Regular" charset="0"/>
              </a:rPr>
              <a:t>___________ </a:t>
            </a:r>
            <a:r>
              <a:rPr lang="en-US" sz="2400" dirty="0">
                <a:solidFill>
                  <a:srgbClr val="000000"/>
                </a:solidFill>
                <a:ea typeface="Times New Roman" pitchFamily="18" charset="0"/>
                <a:cs typeface="Minion-Regular" charset="0"/>
              </a:rPr>
              <a:t>as at any other time</a:t>
            </a:r>
            <a:r>
              <a:rPr lang="en-US" sz="2400" dirty="0" smtClean="0">
                <a:solidFill>
                  <a:srgbClr val="000000"/>
                </a:solidFill>
                <a:ea typeface="Times New Roman" pitchFamily="18" charset="0"/>
                <a:cs typeface="Minion-Regular" charset="0"/>
              </a:rPr>
              <a:t>.  </a:t>
            </a:r>
            <a:endParaRPr lang="en-US" sz="2400" dirty="0">
              <a:solidFill>
                <a:srgbClr val="000000"/>
              </a:solidFill>
              <a:ea typeface="Times New Roman" pitchFamily="18" charset="0"/>
              <a:cs typeface="Minion-Regular" charset="0"/>
            </a:endParaRPr>
          </a:p>
        </p:txBody>
      </p:sp>
      <p:sp>
        <p:nvSpPr>
          <p:cNvPr id="2470916" name="Rectangle 4"/>
          <p:cNvSpPr>
            <a:spLocks noChangeArrowheads="1"/>
          </p:cNvSpPr>
          <p:nvPr/>
        </p:nvSpPr>
        <p:spPr bwMode="auto">
          <a:xfrm>
            <a:off x="228600" y="228600"/>
            <a:ext cx="7923212" cy="519112"/>
          </a:xfrm>
          <a:prstGeom prst="rect">
            <a:avLst/>
          </a:prstGeom>
          <a:noFill/>
          <a:ln w="9525">
            <a:noFill/>
            <a:miter lim="800000"/>
            <a:headEnd/>
            <a:tailEnd/>
          </a:ln>
          <a:effectLst/>
        </p:spPr>
        <p:txBody>
          <a:bodyPr>
            <a:spAutoFit/>
          </a:bodyPr>
          <a:lstStyle/>
          <a:p>
            <a:pPr>
              <a:spcBef>
                <a:spcPct val="0"/>
              </a:spcBef>
            </a:pPr>
            <a:r>
              <a:rPr lang="en-US" sz="2800" b="1" dirty="0">
                <a:solidFill>
                  <a:schemeClr val="tx1"/>
                </a:solidFill>
              </a:rPr>
              <a:t>12.5</a:t>
            </a:r>
            <a:r>
              <a:rPr lang="en-US" sz="2800" b="1" dirty="0">
                <a:solidFill>
                  <a:srgbClr val="007B32"/>
                </a:solidFill>
              </a:rPr>
              <a:t> </a:t>
            </a:r>
            <a:r>
              <a:rPr lang="en-US" sz="2800" b="1" dirty="0">
                <a:solidFill>
                  <a:srgbClr val="E63219"/>
                </a:solidFill>
              </a:rPr>
              <a:t>Conservation of Angular Momentum</a:t>
            </a:r>
          </a:p>
        </p:txBody>
      </p:sp>
      <p:pic>
        <p:nvPicPr>
          <p:cNvPr id="4" name="Picture 5" descr="CPPE-Ch12-5_p221-Man"/>
          <p:cNvPicPr>
            <a:picLocks noChangeAspect="1" noChangeArrowheads="1"/>
          </p:cNvPicPr>
          <p:nvPr/>
        </p:nvPicPr>
        <p:blipFill>
          <a:blip r:embed="rId3"/>
          <a:srcRect/>
          <a:stretch>
            <a:fillRect/>
          </a:stretch>
        </p:blipFill>
        <p:spPr bwMode="auto">
          <a:xfrm>
            <a:off x="1981200" y="3429000"/>
            <a:ext cx="4646612" cy="3284537"/>
          </a:xfrm>
          <a:prstGeom prst="rect">
            <a:avLst/>
          </a:prstGeom>
          <a:noFill/>
        </p:spPr>
      </p:pic>
      <p:sp>
        <p:nvSpPr>
          <p:cNvPr id="5" name="Rectangle 4"/>
          <p:cNvSpPr/>
          <p:nvPr/>
        </p:nvSpPr>
        <p:spPr>
          <a:xfrm>
            <a:off x="3810000" y="5638800"/>
            <a:ext cx="12192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203</TotalTime>
  <Words>543</Words>
  <Application>Microsoft Office PowerPoint</Application>
  <PresentationFormat>On-screen Show (4:3)</PresentationFormat>
  <Paragraphs>63</Paragraphs>
  <Slides>14</Slides>
  <Notes>13</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MITCHELL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Administrator</dc:creator>
  <cp:lastModifiedBy>Administrator</cp:lastModifiedBy>
  <cp:revision>13</cp:revision>
  <dcterms:created xsi:type="dcterms:W3CDTF">2012-01-12T19:06:32Z</dcterms:created>
  <dcterms:modified xsi:type="dcterms:W3CDTF">2014-01-17T21:41:43Z</dcterms:modified>
</cp:coreProperties>
</file>