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7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A4106-9E85-E04B-B6FC-610454B156E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3D65-A874-2742-9CD4-1B5DDAD6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6EFB07-4AC3-3242-80A1-81860EC304A9}" type="slidenum">
              <a:rPr lang="en-US"/>
              <a:pPr/>
              <a:t>1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4C7BD-6A8B-4342-8D41-34FF192217F6}" type="slidenum">
              <a:rPr lang="en-US"/>
              <a:pPr/>
              <a:t>11</a:t>
            </a:fld>
            <a:endParaRPr lang="en-US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5B80B3-830E-B94E-9196-CFDE0CE810B5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BE680D-FB10-0E42-AE8E-61B778CCFDF8}" type="slidenum">
              <a:rPr lang="en-US"/>
              <a:pPr/>
              <a:t>2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7184AC-CB95-3842-9033-ED475BD4F940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F95998-DF8C-6A44-AC3F-BD8FEB795736}" type="slidenum">
              <a:rPr lang="en-US"/>
              <a:pPr/>
              <a:t>5</a:t>
            </a:fld>
            <a:endParaRPr 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24C5C5-4834-CB40-87E5-22A057DBF3A7}" type="slidenum">
              <a:rPr lang="en-US"/>
              <a:pPr/>
              <a:t>6</a:t>
            </a:fld>
            <a:endParaRPr 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833719-677E-3040-BDA1-61DBF73B970C}" type="slidenum">
              <a:rPr lang="en-US"/>
              <a:pPr/>
              <a:t>7</a:t>
            </a:fld>
            <a:endParaRPr lang="en-US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1E5091-C230-484F-82D9-5061A12000BC}" type="slidenum">
              <a:rPr lang="en-US"/>
              <a:pPr/>
              <a:t>8</a:t>
            </a:fld>
            <a:endParaRPr lang="en-US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31A1F8-6AFE-7445-B5A2-681AD02D778B}" type="slidenum">
              <a:rPr lang="en-US"/>
              <a:pPr/>
              <a:t>9</a:t>
            </a:fld>
            <a:endParaRPr lang="en-US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9AECE2-4953-9A44-845C-F8BE3BB10435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1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8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7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8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1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43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9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5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34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18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042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89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37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8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8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1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5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5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5D33-D407-7244-9DA3-1A3BA76F12C2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D585-C494-B54E-9FA7-919B8B70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cs-basi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utoShape 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3048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63500" y="101600"/>
            <a:ext cx="470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1A55A"/>
                </a:solidFill>
                <a:latin typeface="Arial" charset="0"/>
                <a:ea typeface="ＭＳ Ｐゴシック" charset="0"/>
                <a:cs typeface="Times New Roman" charset="0"/>
              </a:rPr>
              <a:t>7</a:t>
            </a:r>
            <a:r>
              <a:rPr lang="en-US" b="1">
                <a:solidFill>
                  <a:srgbClr val="FFE633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lang="en-US" sz="1400" b="1">
                <a:solidFill>
                  <a:srgbClr val="009999"/>
                </a:solidFill>
                <a:latin typeface="Arial" charset="0"/>
                <a:ea typeface="ＭＳ Ｐゴシック" charset="0"/>
                <a:cs typeface="Times New Roman" charset="0"/>
              </a:rPr>
              <a:t>Newton</a:t>
            </a:r>
            <a:r>
              <a:rPr lang="ja-JP" altLang="en-US" sz="1400" b="1">
                <a:solidFill>
                  <a:srgbClr val="009999"/>
                </a:solidFill>
                <a:latin typeface="Arial" charset="0"/>
                <a:ea typeface="ＭＳ Ｐゴシック" charset="0"/>
                <a:cs typeface="Times New Roman" charset="0"/>
              </a:rPr>
              <a:t>’</a:t>
            </a:r>
            <a:r>
              <a:rPr lang="en-US" sz="1400" b="1">
                <a:solidFill>
                  <a:srgbClr val="009999"/>
                </a:solidFill>
                <a:latin typeface="Arial" charset="0"/>
                <a:ea typeface="ＭＳ Ｐゴシック" charset="0"/>
                <a:cs typeface="Times New Roman" charset="0"/>
              </a:rPr>
              <a:t>s Third Law of Motion–Action and Reaction</a:t>
            </a:r>
          </a:p>
        </p:txBody>
      </p:sp>
      <p:sp>
        <p:nvSpPr>
          <p:cNvPr id="1029" name="AutoShape 17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8128000" y="6413500"/>
            <a:ext cx="381000" cy="381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8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5" descr="cs-chapter-op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33400"/>
            <a:ext cx="9140825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94138" y="2061081"/>
            <a:ext cx="4288834" cy="304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4800" dirty="0">
                <a:solidFill>
                  <a:schemeClr val="hlink"/>
                </a:solidFill>
                <a:latin typeface="Arial" charset="0"/>
              </a:rPr>
              <a:t>For every force, there is an equal and opposite force.</a:t>
            </a:r>
          </a:p>
        </p:txBody>
      </p:sp>
      <p:pic>
        <p:nvPicPr>
          <p:cNvPr id="3076" name="Picture 44" descr="CPPE_BigIdea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32075"/>
            <a:ext cx="21304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5" descr="CPPE-Ch7_p106-BigId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1447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41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27013" y="1196975"/>
            <a:ext cx="83073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ea typeface="Times New Roman" charset="0"/>
                <a:cs typeface="Minion-Regular" charset="0"/>
              </a:rPr>
              <a:t/>
            </a:r>
            <a:br>
              <a:rPr lang="en-US" sz="1200" dirty="0">
                <a:ea typeface="Times New Roman" charset="0"/>
                <a:cs typeface="Minion-Regular" charset="0"/>
              </a:rPr>
            </a:br>
            <a:r>
              <a:rPr lang="en-US" sz="2400" dirty="0">
                <a:ea typeface="Times New Roman" charset="0"/>
                <a:cs typeface="Avenir-Roman" charset="0"/>
              </a:rPr>
              <a:t>All the pairs of forces that act on the horse and cart are shown. The acceleration of the horse-cart system is due to the net force </a:t>
            </a:r>
            <a:r>
              <a:rPr lang="en-US" sz="2400" i="1" dirty="0">
                <a:ea typeface="Times New Roman" charset="0"/>
                <a:cs typeface="Avenir-BookOblique" charset="0"/>
              </a:rPr>
              <a:t>F </a:t>
            </a:r>
            <a:r>
              <a:rPr lang="en-US" sz="2400" dirty="0">
                <a:ea typeface="Times New Roman" charset="0"/>
                <a:cs typeface="Minion-Regular" charset="0"/>
              </a:rPr>
              <a:t>–</a:t>
            </a:r>
            <a:r>
              <a:rPr lang="en-US" sz="2400" dirty="0">
                <a:ea typeface="Times New Roman" charset="0"/>
                <a:cs typeface="Avenir-Roman" charset="0"/>
              </a:rPr>
              <a:t> </a:t>
            </a:r>
            <a:r>
              <a:rPr lang="en-US" sz="2400" i="1" dirty="0">
                <a:ea typeface="Times New Roman" charset="0"/>
                <a:cs typeface="Avenir-BookOblique" charset="0"/>
              </a:rPr>
              <a:t>f</a:t>
            </a:r>
            <a:r>
              <a:rPr lang="en-US" sz="2400" dirty="0">
                <a:ea typeface="Times New Roman" charset="0"/>
                <a:cs typeface="Avenir-Roman" charset="0"/>
              </a:rPr>
              <a:t>.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230188" y="623888"/>
            <a:ext cx="6551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chemeClr val="tx1"/>
                </a:solidFill>
              </a:rPr>
              <a:t>7.6</a:t>
            </a:r>
            <a:r>
              <a:rPr lang="en-US" sz="2800" b="1">
                <a:solidFill>
                  <a:srgbClr val="007B32"/>
                </a:solidFill>
              </a:rPr>
              <a:t> </a:t>
            </a:r>
            <a:r>
              <a:rPr lang="en-US" sz="2800" b="1">
                <a:solidFill>
                  <a:srgbClr val="E63219"/>
                </a:solidFill>
              </a:rPr>
              <a:t>The Horse-Cart Problem</a:t>
            </a:r>
          </a:p>
        </p:txBody>
      </p:sp>
      <p:pic>
        <p:nvPicPr>
          <p:cNvPr id="51204" name="Picture 5" descr="CPPE-Ch7-6_p114-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3003550"/>
            <a:ext cx="571341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47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382000" cy="43150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b="1" dirty="0">
                <a:solidFill>
                  <a:srgbClr val="FF4637"/>
                </a:solidFill>
                <a:latin typeface="Arial" charset="0"/>
                <a:ea typeface="Times New Roman" charset="0"/>
                <a:cs typeface="Minion-Regular" charset="0"/>
              </a:rPr>
              <a:t>think!</a:t>
            </a:r>
          </a:p>
          <a:p>
            <a:pPr marL="0" indent="0" eaLnBrk="1" hangingPunct="1">
              <a:buFontTx/>
              <a:buNone/>
            </a:pPr>
            <a:r>
              <a:rPr lang="en-US" dirty="0">
                <a:latin typeface="Arial" charset="0"/>
                <a:ea typeface="Times New Roman" charset="0"/>
                <a:cs typeface="Minion-Regular" charset="0"/>
              </a:rPr>
              <a:t>What is the net force that acts on the cart? On the horse? On the ground?</a:t>
            </a:r>
            <a:br>
              <a:rPr lang="en-US" dirty="0">
                <a:latin typeface="Arial" charset="0"/>
                <a:ea typeface="Times New Roman" charset="0"/>
                <a:cs typeface="Minion-Regular" charset="0"/>
              </a:rPr>
            </a:br>
            <a:endParaRPr lang="en-US" dirty="0">
              <a:latin typeface="Arial" charset="0"/>
              <a:ea typeface="Times New Roman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endParaRPr lang="en-US" sz="2400" dirty="0">
              <a:latin typeface="Arial" charset="0"/>
              <a:ea typeface="Times New Roman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endParaRPr lang="en-US" sz="2400" dirty="0">
              <a:latin typeface="Arial" charset="0"/>
              <a:ea typeface="Times New Roman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endParaRPr lang="en-US" sz="2400" dirty="0">
              <a:latin typeface="Arial" charset="0"/>
              <a:ea typeface="Times New Roman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endParaRPr lang="en-US" sz="2400" dirty="0">
              <a:latin typeface="Arial" charset="0"/>
              <a:ea typeface="Times New Roman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endParaRPr lang="en-US" sz="2400" i="1" dirty="0">
              <a:solidFill>
                <a:srgbClr val="00DA9A"/>
              </a:solidFill>
              <a:latin typeface="Arial" charset="0"/>
              <a:ea typeface="Times New Roman" charset="0"/>
              <a:cs typeface="Minion-Regular" charset="0"/>
            </a:endParaRP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230188" y="623888"/>
            <a:ext cx="6551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chemeClr val="tx1"/>
                </a:solidFill>
              </a:rPr>
              <a:t>7.6</a:t>
            </a:r>
            <a:r>
              <a:rPr lang="en-US" sz="2800" b="1">
                <a:solidFill>
                  <a:srgbClr val="007B32"/>
                </a:solidFill>
              </a:rPr>
              <a:t> </a:t>
            </a:r>
            <a:r>
              <a:rPr lang="en-US" sz="2800" b="1">
                <a:solidFill>
                  <a:srgbClr val="E63219"/>
                </a:solidFill>
              </a:rPr>
              <a:t>The Horse-Cart Problem</a:t>
            </a:r>
          </a:p>
        </p:txBody>
      </p:sp>
      <p:pic>
        <p:nvPicPr>
          <p:cNvPr id="57348" name="Picture 5" descr="CPPE-Ch7-6_p114-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4787"/>
            <a:ext cx="5925714" cy="32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04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27013" y="1196975"/>
            <a:ext cx="8307387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ea typeface="Times New Roman" charset="0"/>
                <a:cs typeface="Minion-Regular" charset="0"/>
              </a:rPr>
              <a:t>Will the horse’s pull on the cart be canceled by the opposite and equal pull by the cart on the horse, thus making acceleration impossible?</a:t>
            </a:r>
          </a:p>
          <a:p>
            <a:endParaRPr lang="en-US" sz="3200" dirty="0" smtClean="0">
              <a:ea typeface="Times New Roman" charset="0"/>
              <a:cs typeface="Minion-Regular" charset="0"/>
            </a:endParaRPr>
          </a:p>
          <a:p>
            <a:r>
              <a:rPr lang="en-US" sz="3200" dirty="0" smtClean="0">
                <a:ea typeface="Times New Roman" charset="0"/>
                <a:cs typeface="Minion-Regular" charset="0"/>
              </a:rPr>
              <a:t>Think of the system….</a:t>
            </a:r>
          </a:p>
          <a:p>
            <a:endParaRPr lang="en-US" sz="3200" dirty="0">
              <a:ea typeface="Times New Roman" charset="0"/>
              <a:cs typeface="Minion-Regular" charset="0"/>
            </a:endParaRPr>
          </a:p>
          <a:p>
            <a:endParaRPr lang="en-US" sz="3200" dirty="0" smtClean="0">
              <a:ea typeface="Times New Roman" charset="0"/>
              <a:cs typeface="Minion-Regular" charset="0"/>
            </a:endParaRPr>
          </a:p>
          <a:p>
            <a:endParaRPr lang="en-US" sz="3200" dirty="0">
              <a:ea typeface="Times New Roman" charset="0"/>
              <a:cs typeface="Minion-Regular" charset="0"/>
            </a:endParaRPr>
          </a:p>
          <a:p>
            <a:endParaRPr lang="en-US" sz="3200" dirty="0">
              <a:ea typeface="Times New Roman" charset="0"/>
              <a:cs typeface="Minion-Regular" charset="0"/>
            </a:endParaRP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230188" y="623888"/>
            <a:ext cx="6551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chemeClr val="tx1"/>
                </a:solidFill>
              </a:rPr>
              <a:t>7.6</a:t>
            </a:r>
            <a:r>
              <a:rPr lang="en-US" sz="2800" b="1">
                <a:solidFill>
                  <a:srgbClr val="007B32"/>
                </a:solidFill>
              </a:rPr>
              <a:t> </a:t>
            </a:r>
            <a:r>
              <a:rPr lang="en-US" sz="2800" b="1">
                <a:solidFill>
                  <a:srgbClr val="E63219"/>
                </a:solidFill>
              </a:rPr>
              <a:t>The Horse-Cart Problem</a:t>
            </a:r>
          </a:p>
        </p:txBody>
      </p:sp>
    </p:spTree>
    <p:extLst>
      <p:ext uri="{BB962C8B-B14F-4D97-AF65-F5344CB8AC3E}">
        <p14:creationId xmlns:p14="http://schemas.microsoft.com/office/powerpoint/2010/main" val="357077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s-section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579"/>
            <a:ext cx="91408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90600" y="2116138"/>
            <a:ext cx="6781800" cy="3416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Times New Roman" charset="0"/>
                <a:cs typeface="Minion-Bold" charset="0"/>
              </a:rPr>
              <a:t>Newton’s third law states that whenever one object exerts a force on a second object, the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Minion-Bold" charset="0"/>
              </a:rPr>
              <a:t>____________ object 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Times New Roman" charset="0"/>
                <a:cs typeface="Minion-Bold" charset="0"/>
              </a:rPr>
              <a:t>exerts an equal and opposite force on the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Minion-Bold" charset="0"/>
              </a:rPr>
              <a:t>__________object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Times New Roman" charset="0"/>
                <a:cs typeface="Minion-Bold" charset="0"/>
              </a:rPr>
              <a:t>.</a:t>
            </a:r>
            <a:r>
              <a:rPr lang="en-US" sz="3600" b="1" dirty="0">
                <a:latin typeface="Arial" charset="0"/>
                <a:ea typeface="Times New Roman" charset="0"/>
                <a:cs typeface="Minion-Bold" charset="0"/>
              </a:rPr>
              <a:t>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30188" y="623888"/>
            <a:ext cx="6551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chemeClr val="tx1"/>
                </a:solidFill>
              </a:rPr>
              <a:t>7.2</a:t>
            </a:r>
            <a:r>
              <a:rPr lang="en-US" sz="2800" b="1">
                <a:solidFill>
                  <a:srgbClr val="007B32"/>
                </a:solidFill>
              </a:rPr>
              <a:t> </a:t>
            </a:r>
            <a:r>
              <a:rPr lang="en-US" sz="2800" b="1">
                <a:solidFill>
                  <a:srgbClr val="E63219"/>
                </a:solidFill>
              </a:rPr>
              <a:t>Newton’s Third Law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7353231" y="5630863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(hand demo)</a:t>
            </a:r>
          </a:p>
        </p:txBody>
      </p:sp>
    </p:spTree>
    <p:extLst>
      <p:ext uri="{BB962C8B-B14F-4D97-AF65-F5344CB8AC3E}">
        <p14:creationId xmlns:p14="http://schemas.microsoft.com/office/powerpoint/2010/main" val="407259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7013" y="1196975"/>
            <a:ext cx="89169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Newton’s third law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describes the relationship between two forces in an interaction.</a:t>
            </a:r>
          </a:p>
          <a:p>
            <a:pPr marL="746125" lvl="1" indent="-28575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One force is called the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_____________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force. </a:t>
            </a:r>
            <a:endParaRPr lang="en-US" sz="2800" dirty="0">
              <a:solidFill>
                <a:srgbClr val="000000"/>
              </a:solidFill>
              <a:latin typeface="Arial" charset="0"/>
              <a:ea typeface="Times New Roman" charset="0"/>
              <a:cs typeface="Minion-Regular" charset="0"/>
            </a:endParaRPr>
          </a:p>
          <a:p>
            <a:pPr marL="746125" lvl="1" indent="-28575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The other force is called the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____________force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. </a:t>
            </a:r>
            <a:endParaRPr lang="en-US" sz="2800" dirty="0">
              <a:solidFill>
                <a:srgbClr val="000000"/>
              </a:solidFill>
              <a:latin typeface="Arial" charset="0"/>
              <a:ea typeface="Times New Roman" charset="0"/>
              <a:cs typeface="Minion-Regular" charset="0"/>
            </a:endParaRPr>
          </a:p>
          <a:p>
            <a:pPr marL="746125" lvl="1" indent="-28575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Neither force exists without the other. </a:t>
            </a:r>
          </a:p>
          <a:p>
            <a:pPr marL="746125" lvl="1" indent="-28575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They are equal in strength and opposite in direction. </a:t>
            </a:r>
          </a:p>
          <a:p>
            <a:pPr marL="746125" lvl="1" indent="-28575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They occur at the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_________ _____________ (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Times New Roman" charset="0"/>
                <a:cs typeface="Minion-Regular" charset="0"/>
              </a:rPr>
              <a:t>simultaneously).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30188" y="623888"/>
            <a:ext cx="6551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7.2</a:t>
            </a:r>
            <a:r>
              <a:rPr lang="en-US" sz="2800" b="1">
                <a:solidFill>
                  <a:srgbClr val="007B32"/>
                </a:solidFill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lang="en-US" sz="2800" b="1">
                <a:solidFill>
                  <a:srgbClr val="E63219"/>
                </a:solidFill>
                <a:latin typeface="Arial" charset="0"/>
                <a:ea typeface="ＭＳ Ｐゴシック" charset="0"/>
                <a:cs typeface="Times New Roman" charset="0"/>
              </a:rPr>
              <a:t>Newton’s Third Law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943600" y="6346217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(bridge)</a:t>
            </a:r>
          </a:p>
        </p:txBody>
      </p:sp>
    </p:spTree>
    <p:extLst>
      <p:ext uri="{BB962C8B-B14F-4D97-AF65-F5344CB8AC3E}">
        <p14:creationId xmlns:p14="http://schemas.microsoft.com/office/powerpoint/2010/main" val="72304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latin typeface="Arial" charset="0"/>
              </a:rPr>
              <a:t>Action-Reaction Force Pairs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3505200" cy="4171950"/>
          </a:xfrm>
          <a:solidFill>
            <a:srgbClr val="FFFFCC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" charset="0"/>
              </a:rPr>
              <a:t>Action-Reaction force pairs never cancel because </a:t>
            </a:r>
            <a:r>
              <a:rPr lang="en-US" dirty="0" smtClean="0">
                <a:latin typeface="Arial" charset="0"/>
              </a:rPr>
              <a:t>________________________________________________.</a:t>
            </a:r>
            <a:endParaRPr lang="en-US" dirty="0">
              <a:latin typeface="Arial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572000" y="1905000"/>
            <a:ext cx="4125913" cy="3919538"/>
            <a:chOff x="1968" y="1200"/>
            <a:chExt cx="3511" cy="3335"/>
          </a:xfrm>
        </p:grpSpPr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3168" y="1488"/>
            <a:ext cx="2311" cy="1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Clip" r:id="rId4" imgW="6118225" imgH="5173663" progId="MS_ClipArt_Gallery.2">
                    <p:embed/>
                  </p:oleObj>
                </mc:Choice>
                <mc:Fallback>
                  <p:oleObj name="Clip" r:id="rId4" imgW="6118225" imgH="517366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488"/>
                          <a:ext cx="2311" cy="19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3264" y="201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3408" y="2160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H="1" flipV="1">
              <a:off x="2832" y="1680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3408" y="2592"/>
              <a:ext cx="912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F</a:t>
              </a:r>
              <a:r>
                <a:rPr lang="en-US" baseline="-25000">
                  <a:latin typeface="Times New Roman" charset="0"/>
                </a:rPr>
                <a:t>B</a:t>
              </a:r>
              <a:r>
                <a:rPr lang="en-US">
                  <a:latin typeface="Times New Roman" charset="0"/>
                </a:rPr>
                <a:t> - Force of racket </a:t>
              </a:r>
              <a:r>
                <a:rPr lang="en-US" b="1">
                  <a:solidFill>
                    <a:srgbClr val="FF0000"/>
                  </a:solidFill>
                  <a:latin typeface="Times New Roman" charset="0"/>
                </a:rPr>
                <a:t>on ball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1968" y="1200"/>
              <a:ext cx="91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Times New Roman" charset="0"/>
                  <a:cs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F</a:t>
              </a:r>
              <a:r>
                <a:rPr lang="en-US" baseline="-25000">
                  <a:latin typeface="Times New Roman" charset="0"/>
                </a:rPr>
                <a:t>A</a:t>
              </a:r>
              <a:r>
                <a:rPr lang="en-US">
                  <a:latin typeface="Times New Roman" charset="0"/>
                </a:rPr>
                <a:t> - Force of ball </a:t>
              </a:r>
              <a:r>
                <a:rPr lang="en-US" b="1">
                  <a:solidFill>
                    <a:srgbClr val="FF0000"/>
                  </a:solidFill>
                  <a:latin typeface="Times New Roman" charset="0"/>
                </a:rPr>
                <a:t>on racket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46654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s-section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33400"/>
            <a:ext cx="91408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90600" y="2540000"/>
            <a:ext cx="7010400" cy="2862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ea typeface="Times New Roman" charset="0"/>
                <a:cs typeface="Minion-Bold" charset="0"/>
              </a:rPr>
              <a:t>A given force exerted on a small mass produces a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  <a:ea typeface="Times New Roman" charset="0"/>
                <a:cs typeface="Minion-Bold" charset="0"/>
              </a:rPr>
              <a:t>__________________ 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Times New Roman" charset="0"/>
                <a:cs typeface="Minion-Bold" charset="0"/>
              </a:rPr>
              <a:t>acceleration than the same force exerted on a large mass.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30188" y="623888"/>
            <a:ext cx="8685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chemeClr val="tx1"/>
                </a:solidFill>
              </a:rPr>
              <a:t>7.4</a:t>
            </a:r>
            <a:r>
              <a:rPr lang="en-US" sz="2800" b="1">
                <a:solidFill>
                  <a:srgbClr val="007B32"/>
                </a:solidFill>
              </a:rPr>
              <a:t> </a:t>
            </a:r>
            <a:r>
              <a:rPr lang="en-US" sz="2800" b="1">
                <a:solidFill>
                  <a:srgbClr val="E63219"/>
                </a:solidFill>
              </a:rPr>
              <a:t>Action and Reaction on Different Masses</a:t>
            </a:r>
          </a:p>
        </p:txBody>
      </p:sp>
    </p:spTree>
    <p:extLst>
      <p:ext uri="{BB962C8B-B14F-4D97-AF65-F5344CB8AC3E}">
        <p14:creationId xmlns:p14="http://schemas.microsoft.com/office/powerpoint/2010/main" val="180011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7013" y="1196975"/>
            <a:ext cx="8307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The cannonball undergoes more acceleration than the cannon because its mass is much smaller.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0188" y="623888"/>
            <a:ext cx="8685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chemeClr val="tx1"/>
                </a:solidFill>
              </a:rPr>
              <a:t>7.4</a:t>
            </a:r>
            <a:r>
              <a:rPr lang="en-US" sz="2800" b="1">
                <a:solidFill>
                  <a:srgbClr val="007B32"/>
                </a:solidFill>
              </a:rPr>
              <a:t> </a:t>
            </a:r>
            <a:r>
              <a:rPr lang="en-US" sz="2800" b="1">
                <a:solidFill>
                  <a:srgbClr val="E63219"/>
                </a:solidFill>
              </a:rPr>
              <a:t>Action and Reaction on Different Masses</a:t>
            </a:r>
          </a:p>
        </p:txBody>
      </p:sp>
      <p:pic>
        <p:nvPicPr>
          <p:cNvPr id="28676" name="Picture 4" descr="CPPE-Ch7-4_p110-Can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505075"/>
            <a:ext cx="76962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7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7013" y="1196975"/>
            <a:ext cx="86121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i="1" dirty="0">
                <a:ea typeface="Times New Roman" charset="0"/>
                <a:cs typeface="Minion-Regular" charset="0"/>
              </a:rPr>
              <a:t>F </a:t>
            </a:r>
            <a:r>
              <a:rPr lang="en-US" sz="3200" dirty="0">
                <a:ea typeface="Times New Roman" charset="0"/>
                <a:cs typeface="Minion-Regular" charset="0"/>
              </a:rPr>
              <a:t>represents both the action and reaction forces; </a:t>
            </a:r>
            <a:r>
              <a:rPr lang="en-US" sz="3200" i="1" dirty="0">
                <a:ea typeface="Times New Roman" charset="0"/>
                <a:cs typeface="Minion-Regular" charset="0"/>
              </a:rPr>
              <a:t>m </a:t>
            </a:r>
            <a:r>
              <a:rPr lang="en-US" sz="3200" dirty="0">
                <a:ea typeface="Times New Roman" charset="0"/>
                <a:cs typeface="Minion-Regular" charset="0"/>
              </a:rPr>
              <a:t>(large), the mass of the cannon; and </a:t>
            </a:r>
            <a:r>
              <a:rPr lang="en-US" sz="3200" i="1" dirty="0">
                <a:ea typeface="Times New Roman" charset="0"/>
                <a:cs typeface="Minion-Regular" charset="0"/>
              </a:rPr>
              <a:t>m</a:t>
            </a:r>
            <a:r>
              <a:rPr lang="en-US" sz="3200" dirty="0">
                <a:ea typeface="Times New Roman" charset="0"/>
                <a:cs typeface="Minion-Regular" charset="0"/>
              </a:rPr>
              <a:t> (small), the mass of the cannonball. </a:t>
            </a:r>
          </a:p>
          <a:p>
            <a:endParaRPr lang="en-US" sz="3200" dirty="0" smtClean="0">
              <a:ea typeface="Times New Roman" charset="0"/>
              <a:cs typeface="Minion-Regular" charset="0"/>
            </a:endParaRPr>
          </a:p>
          <a:p>
            <a:r>
              <a:rPr lang="en-US" sz="3200" dirty="0" smtClean="0">
                <a:ea typeface="Times New Roman" charset="0"/>
                <a:cs typeface="Minion-Regular" charset="0"/>
              </a:rPr>
              <a:t>Do </a:t>
            </a:r>
            <a:r>
              <a:rPr lang="en-US" sz="3200" dirty="0">
                <a:ea typeface="Times New Roman" charset="0"/>
                <a:cs typeface="Minion-Regular" charset="0"/>
              </a:rPr>
              <a:t>you see why the change in the velocity of the cannonball is greater compared with the change in velocity of the cannon?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30188" y="623888"/>
            <a:ext cx="8685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chemeClr val="tx1"/>
                </a:solidFill>
              </a:rPr>
              <a:t>7.4</a:t>
            </a:r>
            <a:r>
              <a:rPr lang="en-US" sz="2800" b="1">
                <a:solidFill>
                  <a:srgbClr val="007B32"/>
                </a:solidFill>
              </a:rPr>
              <a:t> </a:t>
            </a:r>
            <a:r>
              <a:rPr lang="en-US" sz="2800" b="1">
                <a:solidFill>
                  <a:srgbClr val="E63219"/>
                </a:solidFill>
              </a:rPr>
              <a:t>Action and Reaction on Different Masses</a:t>
            </a:r>
          </a:p>
        </p:txBody>
      </p:sp>
      <p:pic>
        <p:nvPicPr>
          <p:cNvPr id="29700" name="Picture 4" descr="CPPE-Ch7-4_p110-Eq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863901"/>
            <a:ext cx="8610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47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s-concept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3"/>
            <a:ext cx="9140825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676400" y="1740145"/>
            <a:ext cx="5715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ea typeface="Times New Roman" charset="0"/>
                <a:cs typeface="Avenir-Heavy" charset="0"/>
              </a:rPr>
              <a:t>Why don’t action-reaction forces cancel each other? 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30188" y="623888"/>
            <a:ext cx="6551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chemeClr val="tx1"/>
                </a:solidFill>
              </a:rPr>
              <a:t>7.5</a:t>
            </a:r>
            <a:r>
              <a:rPr lang="en-US" sz="2800" b="1">
                <a:solidFill>
                  <a:srgbClr val="007B32"/>
                </a:solidFill>
              </a:rPr>
              <a:t> </a:t>
            </a:r>
            <a:r>
              <a:rPr lang="en-US" sz="2800" b="1">
                <a:solidFill>
                  <a:srgbClr val="E63219"/>
                </a:solidFill>
              </a:rPr>
              <a:t>Defining Systems</a:t>
            </a:r>
          </a:p>
        </p:txBody>
      </p:sp>
    </p:spTree>
    <p:extLst>
      <p:ext uri="{BB962C8B-B14F-4D97-AF65-F5344CB8AC3E}">
        <p14:creationId xmlns:p14="http://schemas.microsoft.com/office/powerpoint/2010/main" val="60408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s-section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33400"/>
            <a:ext cx="91408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90600" y="2314575"/>
            <a:ext cx="6781800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Times New Roman" charset="0"/>
                <a:cs typeface="Minion-Bold" charset="0"/>
              </a:rPr>
              <a:t>Action and reaction forces do not cancel each other when either of the forces is external to the system being considered.</a:t>
            </a:r>
            <a:r>
              <a:rPr lang="en-US" sz="2800" b="1">
                <a:latin typeface="Arial" charset="0"/>
                <a:ea typeface="Times New Roman" charset="0"/>
                <a:cs typeface="Minion-Bold" charset="0"/>
              </a:rPr>
              <a:t>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30188" y="623888"/>
            <a:ext cx="6551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chemeClr val="tx1"/>
                </a:solidFill>
              </a:rPr>
              <a:t>7.5</a:t>
            </a:r>
            <a:r>
              <a:rPr lang="en-US" sz="2800" b="1">
                <a:solidFill>
                  <a:srgbClr val="007B32"/>
                </a:solidFill>
              </a:rPr>
              <a:t> </a:t>
            </a:r>
            <a:r>
              <a:rPr lang="en-US" sz="2800" b="1">
                <a:solidFill>
                  <a:srgbClr val="E63219"/>
                </a:solidFill>
              </a:rPr>
              <a:t>Defining Systems</a:t>
            </a:r>
          </a:p>
        </p:txBody>
      </p:sp>
    </p:spTree>
    <p:extLst>
      <p:ext uri="{BB962C8B-B14F-4D97-AF65-F5344CB8AC3E}">
        <p14:creationId xmlns:p14="http://schemas.microsoft.com/office/powerpoint/2010/main" val="99466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Times New Roman" pitchFamily="18" charset="0"/>
            <a:cs typeface="Minion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Times New Roman" pitchFamily="18" charset="0"/>
            <a:cs typeface="Minion-Regular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376</Words>
  <Application>Microsoft Macintosh PowerPoint</Application>
  <PresentationFormat>On-screen Show (4:3)</PresentationFormat>
  <Paragraphs>53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Default Design</vt:lpstr>
      <vt:lpstr>Microsoft Clip Gallery</vt:lpstr>
      <vt:lpstr>PowerPoint Presentation</vt:lpstr>
      <vt:lpstr>PowerPoint Presentation</vt:lpstr>
      <vt:lpstr>PowerPoint Presentation</vt:lpstr>
      <vt:lpstr>Action-Reaction Force Pairs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Mitchell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Neugebauer</dc:creator>
  <cp:lastModifiedBy>Tricia Neugebauer</cp:lastModifiedBy>
  <cp:revision>3</cp:revision>
  <dcterms:created xsi:type="dcterms:W3CDTF">2014-10-31T15:19:42Z</dcterms:created>
  <dcterms:modified xsi:type="dcterms:W3CDTF">2014-10-31T15:46:53Z</dcterms:modified>
</cp:coreProperties>
</file>