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8" d="100"/>
          <a:sy n="48" d="100"/>
        </p:scale>
        <p:origin x="-12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27CAB4-334E-5C41-A808-723F7508EB8F}" type="datetimeFigureOut">
              <a:rPr lang="en-US" smtClean="0"/>
              <a:t>10/27/14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82BC3-00F5-9345-8B67-3238D4F14155}" type="slidenum">
              <a:rPr lang="en-US" smtClean="0"/>
              <a:t>‹#›</a:t>
            </a:fld>
            <a:endParaRPr lang="en-US"/>
          </a:p>
        </p:txBody>
      </p:sp>
    </p:spTree>
    <p:extLst>
      <p:ext uri="{BB962C8B-B14F-4D97-AF65-F5344CB8AC3E}">
        <p14:creationId xmlns:p14="http://schemas.microsoft.com/office/powerpoint/2010/main" val="9920815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2C69B32B-3098-1149-A9BA-FAF6D9545692}" type="slidenum">
              <a:rPr lang="en-US"/>
              <a:pPr/>
              <a:t>1</a:t>
            </a:fld>
            <a:endParaRPr 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D6614AA-3BF3-054D-B75A-D6DC62E8929D}" type="slidenum">
              <a:rPr lang="en-US"/>
              <a:pPr/>
              <a:t>2</a:t>
            </a:fld>
            <a:endParaRPr 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DF8C9E79-52F1-2E42-B3D5-50EA1AC1D2B7}" type="slidenum">
              <a:rPr lang="en-US"/>
              <a:pPr/>
              <a:t>3</a:t>
            </a:fld>
            <a:endParaRPr lang="en-US"/>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57561BE9-78EB-224D-B845-1A499245CDAD}" type="slidenum">
              <a:rPr lang="en-US"/>
              <a:pPr/>
              <a:t>4</a:t>
            </a:fld>
            <a:endParaRPr lang="en-US"/>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89F10004-E90A-8942-AE8E-CCBD059D794B}" type="slidenum">
              <a:rPr lang="en-US"/>
              <a:pPr/>
              <a:t>5</a:t>
            </a:fld>
            <a:endParaRPr lang="en-US"/>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027DF351-8421-2949-A7A9-7B80E901E9A9}" type="slidenum">
              <a:rPr lang="en-US"/>
              <a:pPr/>
              <a:t>6</a:t>
            </a:fld>
            <a:endParaRPr lang="en-US"/>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9698E4FC-9A7F-CB43-B8A7-E1AEB6F951F6}" type="slidenum">
              <a:rPr lang="en-US"/>
              <a:pPr/>
              <a:t>7</a:t>
            </a:fld>
            <a:endParaRPr 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8FEA8C55-7624-934E-B355-17912F08E9FB}" type="slidenum">
              <a:rPr lang="en-US"/>
              <a:pPr/>
              <a:t>8</a:t>
            </a:fld>
            <a:endParaRPr lang="en-US"/>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CEDEA-B4B3-DD4C-9F28-A4376127C12F}"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76364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CEDEA-B4B3-DD4C-9F28-A4376127C12F}"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155713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CEDEA-B4B3-DD4C-9F28-A4376127C12F}"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214975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901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CEDEA-B4B3-DD4C-9F28-A4376127C12F}"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259947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CEDEA-B4B3-DD4C-9F28-A4376127C12F}"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82282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CEDEA-B4B3-DD4C-9F28-A4376127C12F}" type="datetimeFigureOut">
              <a:rPr lang="en-US" smtClean="0"/>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141366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CEDEA-B4B3-DD4C-9F28-A4376127C12F}" type="datetimeFigureOut">
              <a:rPr lang="en-US" smtClean="0"/>
              <a:t>10/27/14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100435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CEDEA-B4B3-DD4C-9F28-A4376127C12F}" type="datetimeFigureOut">
              <a:rPr lang="en-US" smtClean="0"/>
              <a:t>10/27/14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50440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CEDEA-B4B3-DD4C-9F28-A4376127C12F}" type="datetimeFigureOut">
              <a:rPr lang="en-US" smtClean="0"/>
              <a:t>10/27/14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196742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CEDEA-B4B3-DD4C-9F28-A4376127C12F}" type="datetimeFigureOut">
              <a:rPr lang="en-US" smtClean="0"/>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88503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CEDEA-B4B3-DD4C-9F28-A4376127C12F}" type="datetimeFigureOut">
              <a:rPr lang="en-US" smtClean="0"/>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4FEFB-E7E5-894D-83AA-B53CFF1BEE9D}" type="slidenum">
              <a:rPr lang="en-US" smtClean="0"/>
              <a:t>‹#›</a:t>
            </a:fld>
            <a:endParaRPr lang="en-US"/>
          </a:p>
        </p:txBody>
      </p:sp>
    </p:spTree>
    <p:extLst>
      <p:ext uri="{BB962C8B-B14F-4D97-AF65-F5344CB8AC3E}">
        <p14:creationId xmlns:p14="http://schemas.microsoft.com/office/powerpoint/2010/main" val="17336448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CEDEA-B4B3-DD4C-9F28-A4376127C12F}" type="datetimeFigureOut">
              <a:rPr lang="en-US" smtClean="0"/>
              <a:t>10/27/14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4FEFB-E7E5-894D-83AA-B53CFF1BEE9D}" type="slidenum">
              <a:rPr lang="en-US" smtClean="0"/>
              <a:t>‹#›</a:t>
            </a:fld>
            <a:endParaRPr lang="en-US"/>
          </a:p>
        </p:txBody>
      </p:sp>
    </p:spTree>
    <p:extLst>
      <p:ext uri="{BB962C8B-B14F-4D97-AF65-F5344CB8AC3E}">
        <p14:creationId xmlns:p14="http://schemas.microsoft.com/office/powerpoint/2010/main" val="2168996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5" descr="cs-chapter-ope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533400"/>
            <a:ext cx="9140825"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sz="half" idx="1"/>
          </p:nvPr>
        </p:nvSpPr>
        <p:spPr bwMode="auto">
          <a:xfrm>
            <a:off x="3886200" y="2228715"/>
            <a:ext cx="4817962" cy="25545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eaLnBrk="1" hangingPunct="1">
              <a:buFontTx/>
              <a:buNone/>
            </a:pPr>
            <a:r>
              <a:rPr lang="en-US" sz="4000" dirty="0">
                <a:solidFill>
                  <a:schemeClr val="hlink"/>
                </a:solidFill>
                <a:latin typeface="Arial" charset="0"/>
              </a:rPr>
              <a:t>An object </a:t>
            </a:r>
            <a:r>
              <a:rPr lang="en-US" sz="4000" dirty="0" smtClean="0">
                <a:solidFill>
                  <a:schemeClr val="hlink"/>
                </a:solidFill>
                <a:latin typeface="Arial" charset="0"/>
              </a:rPr>
              <a:t>_______________ </a:t>
            </a:r>
            <a:r>
              <a:rPr lang="en-US" sz="4000" dirty="0">
                <a:solidFill>
                  <a:schemeClr val="hlink"/>
                </a:solidFill>
                <a:latin typeface="Arial" charset="0"/>
              </a:rPr>
              <a:t>when a </a:t>
            </a:r>
            <a:r>
              <a:rPr lang="en-US" sz="4000" dirty="0" smtClean="0">
                <a:solidFill>
                  <a:schemeClr val="hlink"/>
                </a:solidFill>
                <a:latin typeface="Arial" charset="0"/>
              </a:rPr>
              <a:t>_____ </a:t>
            </a:r>
            <a:r>
              <a:rPr lang="en-US" sz="4000" dirty="0">
                <a:solidFill>
                  <a:schemeClr val="hlink"/>
                </a:solidFill>
                <a:latin typeface="Arial" charset="0"/>
              </a:rPr>
              <a:t>force acts on it.</a:t>
            </a:r>
          </a:p>
        </p:txBody>
      </p:sp>
      <p:pic>
        <p:nvPicPr>
          <p:cNvPr id="2052" name="Picture 44" descr="CPPE_BigIdea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654300"/>
            <a:ext cx="21304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4" descr="CPPE-Ch6_p86-BigIde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962275"/>
            <a:ext cx="1600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4069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bwMode="auto">
          <a:xfrm>
            <a:off x="457200" y="609600"/>
            <a:ext cx="8229600" cy="808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Coefficients of Friction …</a:t>
            </a:r>
          </a:p>
        </p:txBody>
      </p:sp>
      <p:pic>
        <p:nvPicPr>
          <p:cNvPr id="276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582738"/>
            <a:ext cx="5588000" cy="4513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65600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457200" y="609600"/>
            <a:ext cx="8229600" cy="808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Using the Coefficient of Friction</a:t>
            </a:r>
          </a:p>
        </p:txBody>
      </p:sp>
      <p:sp>
        <p:nvSpPr>
          <p:cNvPr id="28675" name="Content Placeholder 3"/>
          <p:cNvSpPr>
            <a:spLocks noGrp="1"/>
          </p:cNvSpPr>
          <p:nvPr>
            <p:ph sz="half" idx="2"/>
          </p:nvPr>
        </p:nvSpPr>
        <p:spPr bwMode="auto">
          <a:xfrm>
            <a:off x="228600" y="1447800"/>
            <a:ext cx="48768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dirty="0" err="1">
                <a:latin typeface="Arial" charset="0"/>
              </a:rPr>
              <a:t>F</a:t>
            </a:r>
            <a:r>
              <a:rPr lang="en-US" baseline="-25000" dirty="0" err="1">
                <a:latin typeface="Arial" charset="0"/>
              </a:rPr>
              <a:t>friction</a:t>
            </a:r>
            <a:r>
              <a:rPr lang="en-US" dirty="0">
                <a:latin typeface="Arial" charset="0"/>
              </a:rPr>
              <a:t> = µ * </a:t>
            </a:r>
            <a:r>
              <a:rPr lang="en-US" dirty="0" err="1">
                <a:latin typeface="Arial" charset="0"/>
              </a:rPr>
              <a:t>F</a:t>
            </a:r>
            <a:r>
              <a:rPr lang="en-US" baseline="-25000" dirty="0" err="1">
                <a:latin typeface="Arial" charset="0"/>
              </a:rPr>
              <a:t>normal</a:t>
            </a:r>
            <a:endParaRPr lang="en-US" baseline="-25000" dirty="0">
              <a:latin typeface="Arial" charset="0"/>
            </a:endParaRPr>
          </a:p>
          <a:p>
            <a:pPr>
              <a:buFontTx/>
              <a:buNone/>
            </a:pPr>
            <a:endParaRPr lang="en-US" baseline="-25000" dirty="0">
              <a:latin typeface="Arial" charset="0"/>
            </a:endParaRPr>
          </a:p>
          <a:p>
            <a:pPr>
              <a:buFontTx/>
              <a:buNone/>
            </a:pPr>
            <a:r>
              <a:rPr lang="en-US" sz="2000" dirty="0">
                <a:latin typeface="Arial" charset="0"/>
              </a:rPr>
              <a:t>Example #1:</a:t>
            </a:r>
          </a:p>
          <a:p>
            <a:pPr>
              <a:buFontTx/>
              <a:buNone/>
            </a:pPr>
            <a:r>
              <a:rPr lang="en-US" sz="2000" dirty="0">
                <a:latin typeface="Arial" charset="0"/>
              </a:rPr>
              <a:t>	A rightward force is applied to a 10-kg object to move it across a rough surface at constant velocity. The coefficient of friction between the object and the surface is 0.2. Use the diagram to determine the gravitational force, normal force, applied force, frictional force, and net force. (Neglect air resistance.)</a:t>
            </a:r>
          </a:p>
          <a:p>
            <a:pPr>
              <a:buFontTx/>
              <a:buNone/>
            </a:pPr>
            <a:endParaRPr lang="en-US" baseline="-25000" dirty="0">
              <a:latin typeface="Arial" charset="0"/>
            </a:endParaRPr>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895600"/>
            <a:ext cx="3884613"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5652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4"/>
          <p:cNvSpPr txBox="1">
            <a:spLocks noChangeArrowheads="1"/>
          </p:cNvSpPr>
          <p:nvPr/>
        </p:nvSpPr>
        <p:spPr bwMode="auto">
          <a:xfrm>
            <a:off x="381000" y="914400"/>
            <a:ext cx="4343400"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charset="0"/>
                <a:ea typeface="ＭＳ Ｐゴシック" charset="0"/>
                <a:cs typeface="Times New Roman" charset="0"/>
              </a:defRPr>
            </a:lvl1pPr>
            <a:lvl2pPr marL="742950" indent="-285750" eaLnBrk="0" hangingPunct="0">
              <a:defRPr sz="2400">
                <a:solidFill>
                  <a:srgbClr val="000000"/>
                </a:solidFill>
                <a:latin typeface="Arial" charset="0"/>
                <a:ea typeface="Times New Roman" charset="0"/>
                <a:cs typeface="Times New Roman" charset="0"/>
              </a:defRPr>
            </a:lvl2pPr>
            <a:lvl3pPr marL="1143000" indent="-228600" eaLnBrk="0" hangingPunct="0">
              <a:defRPr sz="2400">
                <a:solidFill>
                  <a:srgbClr val="000000"/>
                </a:solidFill>
                <a:latin typeface="Arial" charset="0"/>
                <a:ea typeface="Times New Roman" charset="0"/>
                <a:cs typeface="Times New Roman" charset="0"/>
              </a:defRPr>
            </a:lvl3pPr>
            <a:lvl4pPr marL="1600200" indent="-228600" eaLnBrk="0" hangingPunct="0">
              <a:defRPr sz="2400">
                <a:solidFill>
                  <a:srgbClr val="000000"/>
                </a:solidFill>
                <a:latin typeface="Arial" charset="0"/>
                <a:ea typeface="Times New Roman" charset="0"/>
                <a:cs typeface="Times New Roman" charset="0"/>
              </a:defRPr>
            </a:lvl4pPr>
            <a:lvl5pPr marL="2057400" indent="-228600" eaLnBrk="0" hangingPunct="0">
              <a:defRPr sz="2400">
                <a:solidFill>
                  <a:srgbClr val="000000"/>
                </a:solidFill>
                <a:latin typeface="Arial" charset="0"/>
                <a:ea typeface="Times New Roman" charset="0"/>
                <a:cs typeface="Times New Roman" charset="0"/>
              </a:defRPr>
            </a:lvl5pPr>
            <a:lvl6pPr marL="2514600" indent="-228600" eaLnBrk="0" fontAlgn="base" hangingPunct="0">
              <a:spcBef>
                <a:spcPct val="20000"/>
              </a:spcBef>
              <a:spcAft>
                <a:spcPct val="0"/>
              </a:spcAft>
              <a:defRPr sz="2400">
                <a:solidFill>
                  <a:srgbClr val="000000"/>
                </a:solidFill>
                <a:latin typeface="Arial" charset="0"/>
                <a:ea typeface="Times New Roman" charset="0"/>
                <a:cs typeface="Times New Roman" charset="0"/>
              </a:defRPr>
            </a:lvl6pPr>
            <a:lvl7pPr marL="2971800" indent="-228600" eaLnBrk="0" fontAlgn="base" hangingPunct="0">
              <a:spcBef>
                <a:spcPct val="20000"/>
              </a:spcBef>
              <a:spcAft>
                <a:spcPct val="0"/>
              </a:spcAft>
              <a:defRPr sz="2400">
                <a:solidFill>
                  <a:srgbClr val="000000"/>
                </a:solidFill>
                <a:latin typeface="Arial" charset="0"/>
                <a:ea typeface="Times New Roman" charset="0"/>
                <a:cs typeface="Times New Roman" charset="0"/>
              </a:defRPr>
            </a:lvl7pPr>
            <a:lvl8pPr marL="3429000" indent="-228600" eaLnBrk="0" fontAlgn="base" hangingPunct="0">
              <a:spcBef>
                <a:spcPct val="20000"/>
              </a:spcBef>
              <a:spcAft>
                <a:spcPct val="0"/>
              </a:spcAft>
              <a:defRPr sz="2400">
                <a:solidFill>
                  <a:srgbClr val="000000"/>
                </a:solidFill>
                <a:latin typeface="Arial" charset="0"/>
                <a:ea typeface="Times New Roman" charset="0"/>
                <a:cs typeface="Times New Roman" charset="0"/>
              </a:defRPr>
            </a:lvl8pPr>
            <a:lvl9pPr marL="3886200" indent="-228600" eaLnBrk="0" fontAlgn="base" hangingPunct="0">
              <a:spcBef>
                <a:spcPct val="20000"/>
              </a:spcBef>
              <a:spcAft>
                <a:spcPct val="0"/>
              </a:spcAft>
              <a:defRPr sz="2400">
                <a:solidFill>
                  <a:srgbClr val="000000"/>
                </a:solidFill>
                <a:latin typeface="Arial" charset="0"/>
                <a:ea typeface="Times New Roman" charset="0"/>
                <a:cs typeface="Times New Roman" charset="0"/>
              </a:defRPr>
            </a:lvl9pPr>
          </a:lstStyle>
          <a:p>
            <a:pPr eaLnBrk="1" hangingPunct="1"/>
            <a:r>
              <a:rPr lang="en-US"/>
              <a:t>Example #2:</a:t>
            </a:r>
          </a:p>
          <a:p>
            <a:pPr eaLnBrk="1" hangingPunct="1"/>
            <a:r>
              <a:rPr lang="en-US"/>
              <a:t>A rightward force of 25 N is applied to a 4-kg object to move it across a rough surface with a rightward acceleration of 2.5 m/s/s. Use the diagram to determine the gravitational force, normal force, frictional force, net force, and the coefficient of friction between the object and the surface. (Neglect air resistance.)</a:t>
            </a:r>
          </a:p>
        </p:txBody>
      </p:sp>
      <p:pic>
        <p:nvPicPr>
          <p:cNvPr id="2969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76400"/>
            <a:ext cx="42100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96341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s-section-ch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533400"/>
            <a:ext cx="9140825"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body" sz="half" idx="1"/>
          </p:nvPr>
        </p:nvSpPr>
        <p:spPr bwMode="auto">
          <a:xfrm>
            <a:off x="990600" y="2743200"/>
            <a:ext cx="6629400" cy="2800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eaLnBrk="1" hangingPunct="1">
              <a:buFontTx/>
              <a:buNone/>
            </a:pPr>
            <a:r>
              <a:rPr lang="en-US" sz="4400" b="1" dirty="0" smtClean="0">
                <a:solidFill>
                  <a:srgbClr val="000000"/>
                </a:solidFill>
                <a:latin typeface="Arial" charset="0"/>
                <a:ea typeface="Times New Roman" charset="0"/>
                <a:cs typeface="Minion-Bold" charset="0"/>
              </a:rPr>
              <a:t>______________ </a:t>
            </a:r>
            <a:r>
              <a:rPr lang="en-US" sz="4400" b="1" dirty="0">
                <a:solidFill>
                  <a:srgbClr val="000000"/>
                </a:solidFill>
                <a:latin typeface="Arial" charset="0"/>
                <a:ea typeface="Times New Roman" charset="0"/>
                <a:cs typeface="Minion-Bold" charset="0"/>
              </a:rPr>
              <a:t>forces acting on an object cause the object to accelerate. </a:t>
            </a:r>
          </a:p>
        </p:txBody>
      </p:sp>
      <p:sp>
        <p:nvSpPr>
          <p:cNvPr id="4100" name="Rectangle 4"/>
          <p:cNvSpPr>
            <a:spLocks noChangeArrowheads="1"/>
          </p:cNvSpPr>
          <p:nvPr/>
        </p:nvSpPr>
        <p:spPr bwMode="auto">
          <a:xfrm>
            <a:off x="230188" y="623888"/>
            <a:ext cx="6551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2800" b="1">
                <a:solidFill>
                  <a:schemeClr val="tx1"/>
                </a:solidFill>
              </a:rPr>
              <a:t>6.1</a:t>
            </a:r>
            <a:r>
              <a:rPr lang="en-US" sz="2800" b="1">
                <a:solidFill>
                  <a:srgbClr val="007B32"/>
                </a:solidFill>
              </a:rPr>
              <a:t> </a:t>
            </a:r>
            <a:r>
              <a:rPr lang="en-US" sz="2800" b="1">
                <a:solidFill>
                  <a:srgbClr val="E63219"/>
                </a:solidFill>
              </a:rPr>
              <a:t>Force Causes Acceleration</a:t>
            </a:r>
          </a:p>
        </p:txBody>
      </p:sp>
    </p:spTree>
    <p:extLst>
      <p:ext uri="{BB962C8B-B14F-4D97-AF65-F5344CB8AC3E}">
        <p14:creationId xmlns:p14="http://schemas.microsoft.com/office/powerpoint/2010/main" val="17100017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7013" y="1196975"/>
            <a:ext cx="830738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ea typeface="Times New Roman" charset="0"/>
                <a:cs typeface="Minion-Regular" charset="0"/>
              </a:rPr>
              <a:t>Recall from the previous chapter that the combination of forces acting on an object is the </a:t>
            </a:r>
            <a:r>
              <a:rPr lang="en-US" sz="2800" i="1" dirty="0" smtClean="0">
                <a:ea typeface="Times New Roman" charset="0"/>
                <a:cs typeface="Minion-Regular" charset="0"/>
              </a:rPr>
              <a:t>__________ </a:t>
            </a:r>
            <a:r>
              <a:rPr lang="en-US" sz="2800" i="1" dirty="0">
                <a:ea typeface="Times New Roman" charset="0"/>
                <a:cs typeface="Minion-Regular" charset="0"/>
              </a:rPr>
              <a:t>force</a:t>
            </a:r>
            <a:r>
              <a:rPr lang="en-US" sz="2800" dirty="0">
                <a:ea typeface="Times New Roman" charset="0"/>
                <a:cs typeface="Minion-Regular" charset="0"/>
              </a:rPr>
              <a:t>. </a:t>
            </a:r>
          </a:p>
          <a:p>
            <a:pPr marL="746125" lvl="1" indent="-285750">
              <a:buFontTx/>
              <a:buChar char="•"/>
            </a:pPr>
            <a:r>
              <a:rPr lang="en-US" sz="2800" dirty="0">
                <a:ea typeface="Times New Roman" charset="0"/>
                <a:cs typeface="Minion-Regular" charset="0"/>
              </a:rPr>
              <a:t>Acceleration depends on the </a:t>
            </a:r>
            <a:r>
              <a:rPr lang="en-US" sz="2800" i="1" dirty="0" smtClean="0">
                <a:ea typeface="Times New Roman" charset="0"/>
                <a:cs typeface="Minion-Regular" charset="0"/>
              </a:rPr>
              <a:t>_________ </a:t>
            </a:r>
            <a:r>
              <a:rPr lang="en-US" sz="2800" i="1" dirty="0">
                <a:ea typeface="Times New Roman" charset="0"/>
                <a:cs typeface="Minion-Regular" charset="0"/>
              </a:rPr>
              <a:t>force</a:t>
            </a:r>
            <a:r>
              <a:rPr lang="en-US" sz="2800" dirty="0">
                <a:ea typeface="Times New Roman" charset="0"/>
                <a:cs typeface="Minion-Regular" charset="0"/>
              </a:rPr>
              <a:t>. </a:t>
            </a:r>
          </a:p>
          <a:p>
            <a:pPr marL="746125" lvl="1" indent="-285750">
              <a:buFontTx/>
              <a:buChar char="•"/>
            </a:pPr>
            <a:r>
              <a:rPr lang="en-US" sz="2800" dirty="0">
                <a:ea typeface="Times New Roman" charset="0"/>
                <a:cs typeface="Minion-Regular" charset="0"/>
              </a:rPr>
              <a:t>To increase the acceleration of an object, you must increase the net force acting on it. </a:t>
            </a:r>
          </a:p>
          <a:p>
            <a:pPr marL="746125" lvl="1" indent="-285750">
              <a:buFontTx/>
              <a:buChar char="•"/>
            </a:pPr>
            <a:r>
              <a:rPr lang="en-US" sz="2800" dirty="0">
                <a:ea typeface="Times New Roman" charset="0"/>
                <a:cs typeface="Minion-Regular" charset="0"/>
              </a:rPr>
              <a:t>An object’s acceleration is directly proportional to the net force acting on it:</a:t>
            </a:r>
          </a:p>
          <a:p>
            <a:pPr algn="ctr"/>
            <a:r>
              <a:rPr lang="en-US" sz="2800" b="1" dirty="0">
                <a:ea typeface="Times New Roman" charset="0"/>
                <a:cs typeface="Minion-Regular" charset="0"/>
              </a:rPr>
              <a:t>acceleration ~ net force</a:t>
            </a:r>
          </a:p>
          <a:p>
            <a:r>
              <a:rPr lang="en-US" sz="2800" dirty="0">
                <a:ea typeface="Times New Roman" charset="0"/>
                <a:cs typeface="Minion-Regular" charset="0"/>
              </a:rPr>
              <a:t>	</a:t>
            </a:r>
          </a:p>
          <a:p>
            <a:r>
              <a:rPr lang="en-US" sz="2800" i="1" dirty="0">
                <a:ea typeface="Times New Roman" charset="0"/>
                <a:cs typeface="Minion-Regular" charset="0"/>
              </a:rPr>
              <a:t>(The symbol ~ stands for “is </a:t>
            </a:r>
            <a:r>
              <a:rPr lang="en-US" sz="2800" i="1" dirty="0" smtClean="0">
                <a:ea typeface="Times New Roman" charset="0"/>
                <a:cs typeface="Minion-Regular" charset="0"/>
              </a:rPr>
              <a:t>___________________to</a:t>
            </a:r>
            <a:r>
              <a:rPr lang="en-US" sz="2800" i="1" dirty="0">
                <a:ea typeface="Times New Roman" charset="0"/>
                <a:cs typeface="Minion-Regular" charset="0"/>
              </a:rPr>
              <a:t>.”)</a:t>
            </a:r>
          </a:p>
        </p:txBody>
      </p:sp>
      <p:sp>
        <p:nvSpPr>
          <p:cNvPr id="11267" name="Rectangle 4"/>
          <p:cNvSpPr>
            <a:spLocks noChangeArrowheads="1"/>
          </p:cNvSpPr>
          <p:nvPr/>
        </p:nvSpPr>
        <p:spPr bwMode="auto">
          <a:xfrm>
            <a:off x="230188" y="623888"/>
            <a:ext cx="6551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2800" b="1">
                <a:solidFill>
                  <a:schemeClr val="tx1"/>
                </a:solidFill>
              </a:rPr>
              <a:t>6.1</a:t>
            </a:r>
            <a:r>
              <a:rPr lang="en-US" sz="2800" b="1">
                <a:solidFill>
                  <a:srgbClr val="007B32"/>
                </a:solidFill>
              </a:rPr>
              <a:t> </a:t>
            </a:r>
            <a:r>
              <a:rPr lang="en-US" sz="2800" b="1">
                <a:solidFill>
                  <a:srgbClr val="E63219"/>
                </a:solidFill>
              </a:rPr>
              <a:t>Force Causes Acceleration</a:t>
            </a:r>
          </a:p>
        </p:txBody>
      </p:sp>
    </p:spTree>
    <p:extLst>
      <p:ext uri="{BB962C8B-B14F-4D97-AF65-F5344CB8AC3E}">
        <p14:creationId xmlns:p14="http://schemas.microsoft.com/office/powerpoint/2010/main" val="26239717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s-section-ch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533400"/>
            <a:ext cx="9140825"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body" sz="half" idx="1"/>
          </p:nvPr>
        </p:nvSpPr>
        <p:spPr bwMode="auto">
          <a:xfrm>
            <a:off x="990600" y="2514600"/>
            <a:ext cx="6781800" cy="31700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eaLnBrk="1" hangingPunct="1">
              <a:buFontTx/>
              <a:buNone/>
            </a:pPr>
            <a:r>
              <a:rPr lang="en-US" sz="4000" b="1" dirty="0">
                <a:latin typeface="Arial" charset="0"/>
              </a:rPr>
              <a:t>For a constant force, an increase in the </a:t>
            </a:r>
            <a:r>
              <a:rPr lang="en-US" sz="4000" b="1" dirty="0" smtClean="0">
                <a:latin typeface="Arial" charset="0"/>
              </a:rPr>
              <a:t>__________ </a:t>
            </a:r>
            <a:r>
              <a:rPr lang="en-US" sz="4000" b="1" dirty="0">
                <a:latin typeface="Arial" charset="0"/>
              </a:rPr>
              <a:t>will result in a </a:t>
            </a:r>
            <a:r>
              <a:rPr lang="en-US" sz="4000" b="1" dirty="0" smtClean="0">
                <a:latin typeface="Arial" charset="0"/>
              </a:rPr>
              <a:t>___________ </a:t>
            </a:r>
            <a:r>
              <a:rPr lang="en-US" sz="4000" b="1" dirty="0">
                <a:latin typeface="Arial" charset="0"/>
              </a:rPr>
              <a:t>in the acceleration.</a:t>
            </a:r>
            <a:r>
              <a:rPr lang="en-US" sz="4000" dirty="0">
                <a:latin typeface="Arial" charset="0"/>
              </a:rPr>
              <a:t> </a:t>
            </a:r>
          </a:p>
        </p:txBody>
      </p:sp>
      <p:sp>
        <p:nvSpPr>
          <p:cNvPr id="12292" name="Rectangle 5"/>
          <p:cNvSpPr>
            <a:spLocks noChangeArrowheads="1"/>
          </p:cNvSpPr>
          <p:nvPr/>
        </p:nvSpPr>
        <p:spPr bwMode="auto">
          <a:xfrm>
            <a:off x="230188" y="623888"/>
            <a:ext cx="6551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2800" b="1">
                <a:solidFill>
                  <a:schemeClr val="tx1"/>
                </a:solidFill>
              </a:rPr>
              <a:t>6.2</a:t>
            </a:r>
            <a:r>
              <a:rPr lang="en-US" sz="2800" b="1">
                <a:solidFill>
                  <a:srgbClr val="007B32"/>
                </a:solidFill>
              </a:rPr>
              <a:t> </a:t>
            </a:r>
            <a:r>
              <a:rPr lang="en-US" sz="2800" b="1">
                <a:solidFill>
                  <a:srgbClr val="E63219"/>
                </a:solidFill>
              </a:rPr>
              <a:t>Mass Resists Acceleration</a:t>
            </a:r>
          </a:p>
        </p:txBody>
      </p:sp>
    </p:spTree>
    <p:extLst>
      <p:ext uri="{BB962C8B-B14F-4D97-AF65-F5344CB8AC3E}">
        <p14:creationId xmlns:p14="http://schemas.microsoft.com/office/powerpoint/2010/main" val="7259323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30188" y="1435054"/>
            <a:ext cx="8913812"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dirty="0">
                <a:ea typeface="Times New Roman" charset="0"/>
                <a:cs typeface="Minion-Regular" charset="0"/>
              </a:rPr>
              <a:t>The same force applied to </a:t>
            </a:r>
            <a:r>
              <a:rPr lang="en-US" sz="3200" dirty="0" smtClean="0">
                <a:ea typeface="Times New Roman" charset="0"/>
                <a:cs typeface="Minion-Regular" charset="0"/>
              </a:rPr>
              <a:t>____________ </a:t>
            </a:r>
            <a:r>
              <a:rPr lang="en-US" sz="3200" dirty="0">
                <a:ea typeface="Times New Roman" charset="0"/>
                <a:cs typeface="Minion-Regular" charset="0"/>
              </a:rPr>
              <a:t>as much mass results in only </a:t>
            </a:r>
            <a:r>
              <a:rPr lang="en-US" sz="3200" dirty="0" smtClean="0">
                <a:ea typeface="Times New Roman" charset="0"/>
                <a:cs typeface="Minion-Regular" charset="0"/>
              </a:rPr>
              <a:t>__________ </a:t>
            </a:r>
            <a:r>
              <a:rPr lang="en-US" sz="3200" dirty="0">
                <a:ea typeface="Times New Roman" charset="0"/>
                <a:cs typeface="Minion-Regular" charset="0"/>
              </a:rPr>
              <a:t>the acceleration. </a:t>
            </a:r>
          </a:p>
          <a:p>
            <a:r>
              <a:rPr lang="en-US" sz="3200" dirty="0">
                <a:ea typeface="Times New Roman" charset="0"/>
                <a:cs typeface="Minion-Regular" charset="0"/>
              </a:rPr>
              <a:t>The acceleration is </a:t>
            </a:r>
            <a:r>
              <a:rPr lang="en-US" sz="3200" i="1" dirty="0" smtClean="0">
                <a:ea typeface="Times New Roman" charset="0"/>
                <a:cs typeface="Minion-Regular" charset="0"/>
              </a:rPr>
              <a:t>______________ </a:t>
            </a:r>
            <a:r>
              <a:rPr lang="en-US" sz="3200" i="1" dirty="0">
                <a:ea typeface="Times New Roman" charset="0"/>
                <a:cs typeface="Minion-Regular" charset="0"/>
              </a:rPr>
              <a:t>proportional </a:t>
            </a:r>
            <a:r>
              <a:rPr lang="en-US" sz="3200" dirty="0">
                <a:ea typeface="Times New Roman" charset="0"/>
                <a:cs typeface="Minion-Regular" charset="0"/>
              </a:rPr>
              <a:t>to the mass. </a:t>
            </a:r>
            <a:endParaRPr lang="en-US" sz="3200" b="1" dirty="0">
              <a:ea typeface="Times New Roman" charset="0"/>
              <a:cs typeface="Minion-Regular" charset="0"/>
            </a:endParaRPr>
          </a:p>
          <a:p>
            <a:endParaRPr lang="en-US" sz="4000" b="1" dirty="0">
              <a:ea typeface="Times New Roman" charset="0"/>
              <a:cs typeface="Minion-Regular" charset="0"/>
            </a:endParaRPr>
          </a:p>
          <a:p>
            <a:endParaRPr lang="en-US" sz="4000" b="1" dirty="0">
              <a:ea typeface="Times New Roman" charset="0"/>
              <a:cs typeface="Minion-Regular" charset="0"/>
            </a:endParaRPr>
          </a:p>
          <a:p>
            <a:r>
              <a:rPr lang="en-US" sz="3200" b="1" dirty="0">
                <a:ea typeface="Times New Roman" charset="0"/>
                <a:cs typeface="Minion-Regular" charset="0"/>
              </a:rPr>
              <a:t>Inversely </a:t>
            </a:r>
            <a:r>
              <a:rPr lang="en-US" sz="3200" dirty="0">
                <a:ea typeface="Times New Roman" charset="0"/>
                <a:cs typeface="Minion-Regular" charset="0"/>
              </a:rPr>
              <a:t>means that the two values change in opposite directions. As the denominator increases, the whole quantity decreases by the same factor.</a:t>
            </a:r>
          </a:p>
        </p:txBody>
      </p:sp>
      <p:sp>
        <p:nvSpPr>
          <p:cNvPr id="14339" name="Rectangle 3"/>
          <p:cNvSpPr>
            <a:spLocks noChangeArrowheads="1"/>
          </p:cNvSpPr>
          <p:nvPr/>
        </p:nvSpPr>
        <p:spPr bwMode="auto">
          <a:xfrm>
            <a:off x="230188" y="623888"/>
            <a:ext cx="6551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2800" b="1">
                <a:solidFill>
                  <a:schemeClr val="tx1"/>
                </a:solidFill>
              </a:rPr>
              <a:t>6.2</a:t>
            </a:r>
            <a:r>
              <a:rPr lang="en-US" sz="2800" b="1">
                <a:solidFill>
                  <a:srgbClr val="007B32"/>
                </a:solidFill>
              </a:rPr>
              <a:t> </a:t>
            </a:r>
            <a:r>
              <a:rPr lang="en-US" sz="2800" b="1">
                <a:solidFill>
                  <a:srgbClr val="E63219"/>
                </a:solidFill>
              </a:rPr>
              <a:t>Mass Resists Acceleration</a:t>
            </a:r>
          </a:p>
        </p:txBody>
      </p:sp>
      <p:pic>
        <p:nvPicPr>
          <p:cNvPr id="14340" name="Picture 4" descr="CPPE-Ch6-2_p87-Eq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563862"/>
            <a:ext cx="3810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97236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s-section-ch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533400"/>
            <a:ext cx="9140825"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Grp="1" noChangeArrowheads="1"/>
          </p:cNvSpPr>
          <p:nvPr>
            <p:ph type="body" sz="half" idx="1"/>
          </p:nvPr>
        </p:nvSpPr>
        <p:spPr bwMode="auto">
          <a:xfrm>
            <a:off x="990600" y="1643063"/>
            <a:ext cx="6781800" cy="4659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eaLnBrk="1" hangingPunct="1">
              <a:buFontTx/>
              <a:buNone/>
            </a:pPr>
            <a:r>
              <a:rPr lang="en-US" sz="2800" b="1" dirty="0">
                <a:latin typeface="Arial" charset="0"/>
              </a:rPr>
              <a:t>Newton’s second law states that the acceleration produced by a net force on an object is directly proportional to the magnitude of the net force, is in the same direction as the net force, and is inversely proportional to the mass of the object.</a:t>
            </a:r>
            <a:r>
              <a:rPr lang="en-US" sz="2800" dirty="0">
                <a:latin typeface="Arial" charset="0"/>
              </a:rPr>
              <a:t> </a:t>
            </a:r>
            <a:endParaRPr lang="en-US" sz="2800" dirty="0" smtClean="0">
              <a:latin typeface="Arial" charset="0"/>
            </a:endParaRPr>
          </a:p>
          <a:p>
            <a:pPr marL="0" indent="0" eaLnBrk="1" hangingPunct="1">
              <a:buFontTx/>
              <a:buNone/>
            </a:pPr>
            <a:r>
              <a:rPr lang="en-US" sz="2800" dirty="0" smtClean="0">
                <a:latin typeface="Arial" charset="0"/>
              </a:rPr>
              <a:t>				</a:t>
            </a:r>
          </a:p>
          <a:p>
            <a:pPr marL="0" indent="0" eaLnBrk="1" hangingPunct="1">
              <a:buFontTx/>
              <a:buNone/>
            </a:pPr>
            <a:r>
              <a:rPr lang="en-US" sz="2800" dirty="0">
                <a:latin typeface="Arial" charset="0"/>
              </a:rPr>
              <a:t>	</a:t>
            </a:r>
            <a:r>
              <a:rPr lang="en-US" sz="2800" dirty="0" smtClean="0">
                <a:latin typeface="Arial" charset="0"/>
              </a:rPr>
              <a:t>	OR in term’s of an equation:</a:t>
            </a:r>
            <a:endParaRPr lang="en-US" sz="2800" dirty="0">
              <a:latin typeface="Arial" charset="0"/>
            </a:endParaRPr>
          </a:p>
          <a:p>
            <a:pPr marL="0" indent="0" eaLnBrk="1" hangingPunct="1">
              <a:buFontTx/>
              <a:buNone/>
            </a:pPr>
            <a:r>
              <a:rPr lang="en-US" sz="2800" dirty="0" smtClean="0">
                <a:latin typeface="Arial" charset="0"/>
              </a:rPr>
              <a:t>	a = </a:t>
            </a:r>
            <a:endParaRPr lang="en-US" sz="2800" dirty="0">
              <a:latin typeface="Arial" charset="0"/>
            </a:endParaRPr>
          </a:p>
        </p:txBody>
      </p:sp>
      <p:sp>
        <p:nvSpPr>
          <p:cNvPr id="17412" name="Rectangle 4"/>
          <p:cNvSpPr>
            <a:spLocks noChangeArrowheads="1"/>
          </p:cNvSpPr>
          <p:nvPr/>
        </p:nvSpPr>
        <p:spPr bwMode="auto">
          <a:xfrm>
            <a:off x="230188" y="623888"/>
            <a:ext cx="6551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2800" b="1">
                <a:solidFill>
                  <a:schemeClr val="tx1"/>
                </a:solidFill>
              </a:rPr>
              <a:t>6.3</a:t>
            </a:r>
            <a:r>
              <a:rPr lang="en-US" sz="2800" b="1">
                <a:solidFill>
                  <a:srgbClr val="007B32"/>
                </a:solidFill>
              </a:rPr>
              <a:t> </a:t>
            </a:r>
            <a:r>
              <a:rPr lang="en-US" sz="2800" b="1">
                <a:solidFill>
                  <a:srgbClr val="E63219"/>
                </a:solidFill>
              </a:rPr>
              <a:t>Newton’s Second Law</a:t>
            </a:r>
          </a:p>
        </p:txBody>
      </p:sp>
    </p:spTree>
    <p:extLst>
      <p:ext uri="{BB962C8B-B14F-4D97-AF65-F5344CB8AC3E}">
        <p14:creationId xmlns:p14="http://schemas.microsoft.com/office/powerpoint/2010/main" val="34196678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s-section-ch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533400"/>
            <a:ext cx="9140825"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Grp="1" noChangeArrowheads="1"/>
          </p:cNvSpPr>
          <p:nvPr>
            <p:ph type="body" sz="half" idx="1"/>
          </p:nvPr>
        </p:nvSpPr>
        <p:spPr bwMode="auto">
          <a:xfrm>
            <a:off x="990600" y="2314575"/>
            <a:ext cx="6781800" cy="180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eaLnBrk="1" hangingPunct="1">
              <a:buFontTx/>
              <a:buNone/>
            </a:pPr>
            <a:r>
              <a:rPr lang="en-US" sz="2800" b="1">
                <a:solidFill>
                  <a:srgbClr val="000000"/>
                </a:solidFill>
                <a:latin typeface="Arial" charset="0"/>
                <a:ea typeface="Times New Roman" charset="0"/>
                <a:cs typeface="Minion-Bold" charset="0"/>
              </a:rPr>
              <a:t>The force of friction between the surfaces depends on the kinds of material in contact and how much the surfaces are pressed together.</a:t>
            </a:r>
            <a:r>
              <a:rPr lang="en-US" sz="2800" b="1">
                <a:latin typeface="Arial" charset="0"/>
                <a:ea typeface="Times New Roman" charset="0"/>
                <a:cs typeface="Minion-Bold" charset="0"/>
              </a:rPr>
              <a:t> </a:t>
            </a:r>
          </a:p>
        </p:txBody>
      </p:sp>
      <p:sp>
        <p:nvSpPr>
          <p:cNvPr id="19460" name="Rectangle 4"/>
          <p:cNvSpPr>
            <a:spLocks noChangeArrowheads="1"/>
          </p:cNvSpPr>
          <p:nvPr/>
        </p:nvSpPr>
        <p:spPr bwMode="auto">
          <a:xfrm>
            <a:off x="230188" y="623888"/>
            <a:ext cx="6551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2800" b="1">
                <a:solidFill>
                  <a:schemeClr val="tx1"/>
                </a:solidFill>
              </a:rPr>
              <a:t>6.4</a:t>
            </a:r>
            <a:r>
              <a:rPr lang="en-US" sz="2800" b="1">
                <a:solidFill>
                  <a:srgbClr val="007B32"/>
                </a:solidFill>
              </a:rPr>
              <a:t> </a:t>
            </a:r>
            <a:r>
              <a:rPr lang="en-US" sz="2800" b="1">
                <a:solidFill>
                  <a:srgbClr val="E63219"/>
                </a:solidFill>
              </a:rPr>
              <a:t>Friction</a:t>
            </a:r>
          </a:p>
        </p:txBody>
      </p:sp>
    </p:spTree>
    <p:extLst>
      <p:ext uri="{BB962C8B-B14F-4D97-AF65-F5344CB8AC3E}">
        <p14:creationId xmlns:p14="http://schemas.microsoft.com/office/powerpoint/2010/main" val="18935894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s-concept-ch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533400"/>
            <a:ext cx="9140825"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ChangeArrowheads="1"/>
          </p:cNvSpPr>
          <p:nvPr/>
        </p:nvSpPr>
        <p:spPr bwMode="auto">
          <a:xfrm>
            <a:off x="1676400" y="1066800"/>
            <a:ext cx="7467600" cy="563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600" dirty="0"/>
              <a:t>Friction results from the two surfaces being pressed together closely, causing intermolecular attractive forces between molecules of different surfaces.</a:t>
            </a:r>
          </a:p>
          <a:p>
            <a:endParaRPr lang="en-US" sz="3600" dirty="0"/>
          </a:p>
          <a:p>
            <a:r>
              <a:rPr lang="en-US" sz="3600" dirty="0"/>
              <a:t> As such, friction depends upon the nature of the two surfaces and upon the degree to which they are pressed together. </a:t>
            </a:r>
          </a:p>
        </p:txBody>
      </p:sp>
      <p:sp>
        <p:nvSpPr>
          <p:cNvPr id="24580" name="Rectangle 5"/>
          <p:cNvSpPr>
            <a:spLocks noChangeArrowheads="1"/>
          </p:cNvSpPr>
          <p:nvPr/>
        </p:nvSpPr>
        <p:spPr bwMode="auto">
          <a:xfrm>
            <a:off x="230188" y="623888"/>
            <a:ext cx="6551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2800" b="1">
                <a:solidFill>
                  <a:schemeClr val="tx1"/>
                </a:solidFill>
              </a:rPr>
              <a:t>6.4</a:t>
            </a:r>
            <a:r>
              <a:rPr lang="en-US" sz="2800" b="1">
                <a:solidFill>
                  <a:srgbClr val="007B32"/>
                </a:solidFill>
              </a:rPr>
              <a:t> </a:t>
            </a:r>
            <a:r>
              <a:rPr lang="en-US" sz="2800" b="1">
                <a:solidFill>
                  <a:srgbClr val="E63219"/>
                </a:solidFill>
              </a:rPr>
              <a:t>Friction</a:t>
            </a:r>
          </a:p>
        </p:txBody>
      </p:sp>
    </p:spTree>
    <p:extLst>
      <p:ext uri="{BB962C8B-B14F-4D97-AF65-F5344CB8AC3E}">
        <p14:creationId xmlns:p14="http://schemas.microsoft.com/office/powerpoint/2010/main" val="3296188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1219200" y="1676400"/>
            <a:ext cx="6858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dirty="0"/>
              <a:t>The maximum amount of friction force that a surface can exert upon an object can be calculated using the formula below</a:t>
            </a:r>
            <a:r>
              <a:rPr lang="en-US" sz="3200" dirty="0" smtClean="0"/>
              <a:t>:</a:t>
            </a:r>
          </a:p>
          <a:p>
            <a:endParaRPr lang="en-US" sz="3200" dirty="0"/>
          </a:p>
          <a:p>
            <a:r>
              <a:rPr lang="en-US" sz="4400" dirty="0" err="1"/>
              <a:t>F</a:t>
            </a:r>
            <a:r>
              <a:rPr lang="en-US" sz="4400" baseline="-25000" dirty="0" err="1"/>
              <a:t>frict</a:t>
            </a:r>
            <a:r>
              <a:rPr lang="en-US" sz="4400" dirty="0"/>
              <a:t> = µ • </a:t>
            </a:r>
            <a:r>
              <a:rPr lang="en-US" sz="4400" dirty="0" err="1"/>
              <a:t>F</a:t>
            </a:r>
            <a:r>
              <a:rPr lang="en-US" sz="4400" baseline="-25000" dirty="0" err="1"/>
              <a:t>norm</a:t>
            </a:r>
            <a:endParaRPr lang="en-US" sz="4400" dirty="0"/>
          </a:p>
        </p:txBody>
      </p:sp>
    </p:spTree>
    <p:extLst>
      <p:ext uri="{BB962C8B-B14F-4D97-AF65-F5344CB8AC3E}">
        <p14:creationId xmlns:p14="http://schemas.microsoft.com/office/powerpoint/2010/main" val="6059071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420</Words>
  <Application>Microsoft Macintosh PowerPoint</Application>
  <PresentationFormat>On-screen Show (4:3)</PresentationFormat>
  <Paragraphs>49</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Coefficients of Friction …</vt:lpstr>
      <vt:lpstr>Using the Coefficient of Friction</vt:lpstr>
      <vt:lpstr>PowerPoint Presentation</vt:lpstr>
    </vt:vector>
  </TitlesOfParts>
  <Company>Mitchell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Tricia Neugebauer</dc:creator>
  <cp:lastModifiedBy>Tricia Neugebauer</cp:lastModifiedBy>
  <cp:revision>2</cp:revision>
  <dcterms:created xsi:type="dcterms:W3CDTF">2014-10-27T15:37:23Z</dcterms:created>
  <dcterms:modified xsi:type="dcterms:W3CDTF">2014-10-27T15:57:35Z</dcterms:modified>
</cp:coreProperties>
</file>