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70" r:id="rId9"/>
    <p:sldId id="266" r:id="rId10"/>
    <p:sldId id="267" r:id="rId11"/>
    <p:sldId id="268" r:id="rId12"/>
    <p:sldId id="269" r:id="rId13"/>
    <p:sldId id="263" r:id="rId14"/>
    <p:sldId id="264" r:id="rId15"/>
    <p:sldId id="26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DBBF4B12-91E7-4554-BED3-C0FB6E575819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9A82F194-E524-47CA-991E-CC74C9AE6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9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704EB3C8-6B45-46A7-AA77-1F23E7D2C6F2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C3567A81-A1E2-458F-AD64-4D9D1390E5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6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4D38E-61CE-467D-96C3-687C57D83A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Demo how it sounds with freq generator.  Show what it looks like with keyboard and Vernier microphone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http://library.thinkquest.org/19537/java/Doppler.html (“hear” shock wave)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new</a:t>
            </a:r>
            <a:r>
              <a:rPr lang="en-US" baseline="0" dirty="0" smtClean="0"/>
              <a:t> pattern using Principle of Superposition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Tuning forks -</a:t>
            </a:r>
            <a:r>
              <a:rPr lang="en-US" baseline="0" dirty="0" smtClean="0"/>
              <a:t> </a:t>
            </a:r>
            <a:r>
              <a:rPr lang="en-US" dirty="0" smtClean="0"/>
              <a:t>Beat</a:t>
            </a:r>
            <a:r>
              <a:rPr lang="en-US" baseline="0" dirty="0" smtClean="0"/>
              <a:t>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Holograms-</a:t>
            </a:r>
            <a:r>
              <a:rPr lang="en-US" baseline="0" dirty="0" smtClean="0"/>
              <a:t> video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Moire</a:t>
            </a:r>
            <a:r>
              <a:rPr lang="en-US" dirty="0" smtClean="0"/>
              <a:t> sheets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CA568-AFFD-4EB2-9BCA-3B63BDD9D5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http://www.electronics2000.com/hacker/anatcall.html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bang theory video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Listener</a:t>
            </a:r>
            <a:r>
              <a:rPr lang="en-US" baseline="0" dirty="0" smtClean="0"/>
              <a:t> in motion/source in motion clips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Sarcastic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doppler</a:t>
            </a:r>
            <a:r>
              <a:rPr lang="en-US" baseline="0" dirty="0" smtClean="0"/>
              <a:t> effect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7A81-A1E2-458F-AD64-4D9D1390E5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D5A7-EF9C-4502-BBDC-A2553C50189B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4E6A-B219-427C-9EA1-03547E2C2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hyperlink" Target="http://www.phy.ntnu.edu.tw/java/Doppler/Doppler.html" TargetMode="External"/><Relationship Id="rId5" Type="http://schemas.openxmlformats.org/officeDocument/2006/relationships/hyperlink" Target="http://www.phy.ntnu.edu.tw/ntnujava/index.php?topic=873.0" TargetMode="External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7.png"/><Relationship Id="rId5" Type="http://schemas.openxmlformats.org/officeDocument/2006/relationships/image" Target="../media/image18.wmf"/><Relationship Id="rId6" Type="http://schemas.openxmlformats.org/officeDocument/2006/relationships/hyperlink" Target="http://www.youtube.com/watch?v=fmbH1ApUG8M&amp;feature=related" TargetMode="External"/><Relationship Id="rId7" Type="http://schemas.openxmlformats.org/officeDocument/2006/relationships/hyperlink" Target="http://www.youtube.com/watch?v=kpidjPVFkjM" TargetMode="External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19.jpeg"/><Relationship Id="rId5" Type="http://schemas.openxmlformats.org/officeDocument/2006/relationships/hyperlink" Target="http://www.youtube.com/watch?v=XWrbip5TwJs" TargetMode="External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http://id.mind.net/~zona/mstm/physics/waves/interference/constructiveInterference/InterferenceExplanation2.html" TargetMode="External"/><Relationship Id="rId5" Type="http://schemas.openxmlformats.org/officeDocument/2006/relationships/hyperlink" Target="http://id.mind.net/~zona/mstm/physics/waves/interference/destructiveInterference/InterferenceExplanation3.html" TargetMode="Externa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5" Type="http://schemas.openxmlformats.org/officeDocument/2006/relationships/hyperlink" Target="http://www.philtulga.com/subtraction.html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8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 Continued…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Interference, Doppler Effect, Bow Waves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2286000" cy="1676400"/>
          </a:xfrm>
        </p:spPr>
        <p:txBody>
          <a:bodyPr/>
          <a:lstStyle/>
          <a:p>
            <a:pPr eaLnBrk="1" hangingPunct="1"/>
            <a:r>
              <a:rPr lang="en-US" smtClean="0"/>
              <a:t>Doppler Effect</a:t>
            </a:r>
          </a:p>
        </p:txBody>
      </p:sp>
      <p:pic>
        <p:nvPicPr>
          <p:cNvPr id="194564" name="Picture 4" descr="dopple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9600" y="3713163"/>
            <a:ext cx="7734300" cy="3144837"/>
          </a:xfrm>
        </p:spPr>
      </p:pic>
      <p:pic>
        <p:nvPicPr>
          <p:cNvPr id="71684" name="Picture 3" descr="cardoppler"/>
          <p:cNvPicPr>
            <a:picLocks noChangeAspect="1" noChangeArrowheads="1"/>
          </p:cNvPicPr>
          <p:nvPr/>
        </p:nvPicPr>
        <p:blipFill>
          <a:blip r:embed="rId5" cstate="print"/>
          <a:srcRect b="10161"/>
          <a:stretch>
            <a:fillRect/>
          </a:stretch>
        </p:blipFill>
        <p:spPr bwMode="auto">
          <a:xfrm>
            <a:off x="3429000" y="228600"/>
            <a:ext cx="5029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2133600"/>
            <a:ext cx="2362200" cy="23082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Frequency produced by horn is constant but if car moving, observers hear different frequency (higher if car moving toward them, lower if car moving away).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Doppler Effect with Light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8305800" cy="1371600"/>
            <a:chOff x="288" y="1248"/>
            <a:chExt cx="5232" cy="864"/>
          </a:xfrm>
        </p:grpSpPr>
        <p:pic>
          <p:nvPicPr>
            <p:cNvPr id="7271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5832" t="4596" r="3334" b="74315"/>
            <a:stretch>
              <a:fillRect/>
            </a:stretch>
          </p:blipFill>
          <p:spPr bwMode="auto">
            <a:xfrm>
              <a:off x="288" y="1248"/>
              <a:ext cx="523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5" name="Text Box 5"/>
            <p:cNvSpPr txBox="1">
              <a:spLocks noChangeArrowheads="1"/>
            </p:cNvSpPr>
            <p:nvPr/>
          </p:nvSpPr>
          <p:spPr bwMode="auto">
            <a:xfrm>
              <a:off x="1344" y="1824"/>
              <a:ext cx="36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Normal Hydrogen spectrum from a star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3505200"/>
            <a:ext cx="9144000" cy="1447800"/>
            <a:chOff x="0" y="2208"/>
            <a:chExt cx="5760" cy="912"/>
          </a:xfrm>
        </p:grpSpPr>
        <p:pic>
          <p:nvPicPr>
            <p:cNvPr id="72712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5832" t="4596" r="15054" b="74315"/>
            <a:stretch>
              <a:fillRect/>
            </a:stretch>
          </p:blipFill>
          <p:spPr bwMode="auto">
            <a:xfrm>
              <a:off x="288" y="2208"/>
              <a:ext cx="518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3" name="Text Box 8"/>
            <p:cNvSpPr txBox="1">
              <a:spLocks noChangeArrowheads="1"/>
            </p:cNvSpPr>
            <p:nvPr/>
          </p:nvSpPr>
          <p:spPr bwMode="auto">
            <a:xfrm>
              <a:off x="0" y="2832"/>
              <a:ext cx="57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Red-shifted:  lines toward lower frequency - object moving away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5105400"/>
            <a:ext cx="9144000" cy="1447800"/>
            <a:chOff x="0" y="3216"/>
            <a:chExt cx="5760" cy="912"/>
          </a:xfrm>
        </p:grpSpPr>
        <p:pic>
          <p:nvPicPr>
            <p:cNvPr id="72710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9644" t="4596" r="3334" b="74315"/>
            <a:stretch>
              <a:fillRect/>
            </a:stretch>
          </p:blipFill>
          <p:spPr bwMode="auto">
            <a:xfrm>
              <a:off x="288" y="3216"/>
              <a:ext cx="518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1" name="Text Box 11"/>
            <p:cNvSpPr txBox="1">
              <a:spLocks noChangeArrowheads="1"/>
            </p:cNvSpPr>
            <p:nvPr/>
          </p:nvSpPr>
          <p:spPr bwMode="auto">
            <a:xfrm>
              <a:off x="0" y="3840"/>
              <a:ext cx="57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Blue-shifted:  lines toward higher frequency - object moving toward us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2743200" cy="2667000"/>
          </a:xfrm>
        </p:spPr>
        <p:txBody>
          <a:bodyPr/>
          <a:lstStyle/>
          <a:p>
            <a:pPr eaLnBrk="1" hangingPunct="1"/>
            <a:r>
              <a:rPr lang="en-US" smtClean="0"/>
              <a:t>Echolation - Doppler Radar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8600" y="2895600"/>
            <a:ext cx="28194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Colors represent different echo intensities (reflectivity) - higher reflectivity corresponds to stronger rain rate.  Rotation can also be detected by doppler shift.</a:t>
            </a:r>
          </a:p>
        </p:txBody>
      </p:sp>
      <p:pic>
        <p:nvPicPr>
          <p:cNvPr id="7170" name="Picture 2" descr="http://2.bp.blogspot.com/-8s6kWV8tNXw/TvxyGALPrkI/AAAAAAAABfU/i-yK_2qtkgA/s1600/ppv_ch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841" y="1219200"/>
            <a:ext cx="5994159" cy="50958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shockwa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4563" y="1600200"/>
            <a:ext cx="311943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5867400" cy="4800600"/>
          </a:xfrm>
        </p:spPr>
        <p:txBody>
          <a:bodyPr/>
          <a:lstStyle/>
          <a:p>
            <a:pPr eaLnBrk="1" hangingPunct="1"/>
            <a:r>
              <a:rPr lang="en-US" smtClean="0"/>
              <a:t>If the speed of the source is greater than the speed of the waves, the waves “pile up” in the forward direction and cause a   V-shape</a:t>
            </a:r>
          </a:p>
          <a:p>
            <a:pPr lvl="1" eaLnBrk="1" hangingPunct="1"/>
            <a:r>
              <a:rPr lang="en-US" smtClean="0"/>
              <a:t>Example - A boat speeding across a lake creates a wake that is a shock wave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4800" y="0"/>
            <a:ext cx="77930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900" b="1">
                <a:solidFill>
                  <a:schemeClr val="tx2"/>
                </a:solidFill>
              </a:rPr>
              <a:t>Aspects of Wave Propagation:</a:t>
            </a:r>
            <a:br>
              <a:rPr lang="en-US" sz="3900" b="1">
                <a:solidFill>
                  <a:schemeClr val="tx2"/>
                </a:solidFill>
              </a:rPr>
            </a:br>
            <a:r>
              <a:rPr lang="en-US" sz="3900" b="1">
                <a:solidFill>
                  <a:schemeClr val="tx2"/>
                </a:solidFill>
              </a:rPr>
              <a:t>Bow and Shock Waves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57200" y="5715000"/>
            <a:ext cx="61722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Demo:</a:t>
            </a:r>
            <a:r>
              <a:rPr lang="en-US" dirty="0"/>
              <a:t> 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www.phy.ntnu.edu.tw/java/Doppler/Doppler.html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>
                <a:hlinkClick r:id="rId5"/>
              </a:rPr>
              <a:t>http://www.phy.ntnu.edu.tw/ntnujava/index.php?topic=873.0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smtClean="0"/>
              <a:t>Bow Waves and Shock Waves</a:t>
            </a:r>
          </a:p>
        </p:txBody>
      </p:sp>
      <p:pic>
        <p:nvPicPr>
          <p:cNvPr id="63491" name="Picture 3" descr="shockwav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76400"/>
            <a:ext cx="67818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469" name="Picture 5" descr="C:\Documents and Settings\judy.vondruska\Local Settings\Temporary Internet Files\Content.IE5\IQZF2ZC9\MCj00787110000[1]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438400" y="5410200"/>
            <a:ext cx="428245" cy="10387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67200" y="5486400"/>
            <a:ext cx="2362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What am I going to hear?</a:t>
            </a:r>
          </a:p>
        </p:txBody>
      </p:sp>
      <p:sp>
        <p:nvSpPr>
          <p:cNvPr id="63494" name="TextBox 8"/>
          <p:cNvSpPr txBox="1">
            <a:spLocks noChangeArrowheads="1"/>
          </p:cNvSpPr>
          <p:nvPr/>
        </p:nvSpPr>
        <p:spPr bwMode="auto">
          <a:xfrm>
            <a:off x="5562600" y="48768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(Shock waves)</a:t>
            </a:r>
          </a:p>
        </p:txBody>
      </p:sp>
      <p:sp>
        <p:nvSpPr>
          <p:cNvPr id="63495" name="TextBox 9"/>
          <p:cNvSpPr txBox="1">
            <a:spLocks noChangeArrowheads="1"/>
          </p:cNvSpPr>
          <p:nvPr/>
        </p:nvSpPr>
        <p:spPr bwMode="auto">
          <a:xfrm>
            <a:off x="3352800" y="6334125"/>
            <a:ext cx="579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hlinkClick r:id="rId6"/>
              </a:rPr>
              <a:t>http://www.youtube.com/watch?v=7yreoDmKN_M&amp;feature=related</a:t>
            </a:r>
            <a:br>
              <a:rPr lang="en-US" sz="1400">
                <a:hlinkClick r:id="rId6"/>
              </a:rPr>
            </a:br>
            <a:r>
              <a:rPr lang="en-US" sz="1400">
                <a:hlinkClick r:id="rId6"/>
              </a:rPr>
              <a:t>http://www.youtube.com/watch?v=fmbH1ApUG8M&amp;feature=related</a:t>
            </a:r>
            <a:r>
              <a:rPr lang="en-US" sz="1400"/>
              <a:t> </a:t>
            </a:r>
          </a:p>
        </p:txBody>
      </p:sp>
      <p:sp>
        <p:nvSpPr>
          <p:cNvPr id="63496" name="TextBox 8"/>
          <p:cNvSpPr txBox="1">
            <a:spLocks noChangeArrowheads="1"/>
          </p:cNvSpPr>
          <p:nvPr/>
        </p:nvSpPr>
        <p:spPr bwMode="auto">
          <a:xfrm>
            <a:off x="2057400" y="1219200"/>
            <a:ext cx="487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  <a:hlinkClick r:id="rId7"/>
              </a:rPr>
              <a:t>http://www.youtube.com/watch?v=kpidjPVFkjM</a:t>
            </a:r>
            <a:r>
              <a:rPr lang="en-US">
                <a:latin typeface="Gill Sans MT" pitchFamily="34" charset="0"/>
              </a:rPr>
              <a:t> </a:t>
            </a:r>
          </a:p>
          <a:p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025"/>
            <a:ext cx="2819400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Video:  Breaking Sound Barrier</a:t>
            </a:r>
          </a:p>
        </p:txBody>
      </p:sp>
      <p:pic>
        <p:nvPicPr>
          <p:cNvPr id="11" name="Picture 5" descr="C:\Documents and Settings\judy.vondruska\Local Settings\Temporary Internet Files\Content.IE5\IQZF2ZC9\MCj00787110000[1]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3276600" y="5410200"/>
            <a:ext cx="428245" cy="103870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supersonicj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extBox 4"/>
          <p:cNvSpPr txBox="1">
            <a:spLocks noChangeArrowheads="1"/>
          </p:cNvSpPr>
          <p:nvPr/>
        </p:nvSpPr>
        <p:spPr bwMode="auto">
          <a:xfrm>
            <a:off x="2057400" y="60960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http://www.youtube.com/watch?v=XWrbip5TwJs</a:t>
            </a:r>
            <a:r>
              <a:rPr lang="en-US" dirty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Wave Interference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4"/>
              </a:rPr>
              <a:t>Constructive</a:t>
            </a:r>
            <a:endParaRPr lang="en-US" smtClean="0"/>
          </a:p>
          <a:p>
            <a:pPr lvl="1" eaLnBrk="1" hangingPunct="1"/>
            <a:r>
              <a:rPr lang="en-US" smtClean="0"/>
              <a:t>wave amplitudes add as waves pass through each other</a:t>
            </a:r>
          </a:p>
          <a:p>
            <a:pPr eaLnBrk="1" hangingPunct="1"/>
            <a:r>
              <a:rPr lang="en-US" smtClean="0">
                <a:hlinkClick r:id="rId5"/>
              </a:rPr>
              <a:t>Destructive</a:t>
            </a:r>
            <a:endParaRPr lang="en-US" smtClean="0"/>
          </a:p>
          <a:p>
            <a:pPr lvl="1" eaLnBrk="1" hangingPunct="1"/>
            <a:r>
              <a:rPr lang="en-US" smtClean="0"/>
              <a:t>wave amplitudes subtract as waves pass through each other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143000" y="0"/>
            <a:ext cx="76485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900" b="1">
                <a:solidFill>
                  <a:schemeClr val="tx2"/>
                </a:solidFill>
              </a:rPr>
              <a:t>Aspects of Wave Propagation:</a:t>
            </a:r>
            <a:br>
              <a:rPr lang="en-US" sz="3900" b="1">
                <a:solidFill>
                  <a:schemeClr val="tx2"/>
                </a:solidFill>
              </a:rPr>
            </a:br>
            <a:r>
              <a:rPr lang="en-US" sz="3900" b="1">
                <a:solidFill>
                  <a:schemeClr val="tx2"/>
                </a:solidFill>
              </a:rPr>
              <a:t>Interference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447800"/>
            <a:ext cx="8001000" cy="2473325"/>
            <a:chOff x="0" y="192"/>
            <a:chExt cx="5760" cy="1781"/>
          </a:xfrm>
        </p:grpSpPr>
        <p:pic>
          <p:nvPicPr>
            <p:cNvPr id="47111" name="Picture 4" descr="constructiveinter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28"/>
              <a:ext cx="5760" cy="1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6" name="Text Box 5"/>
            <p:cNvSpPr txBox="1">
              <a:spLocks noChangeArrowheads="1"/>
            </p:cNvSpPr>
            <p:nvPr/>
          </p:nvSpPr>
          <p:spPr bwMode="auto">
            <a:xfrm>
              <a:off x="1536" y="192"/>
              <a:ext cx="268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Constructive Interference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4090988"/>
            <a:ext cx="7543800" cy="2767012"/>
            <a:chOff x="0" y="2208"/>
            <a:chExt cx="5760" cy="2112"/>
          </a:xfrm>
        </p:grpSpPr>
        <p:pic>
          <p:nvPicPr>
            <p:cNvPr id="47109" name="Picture 7" descr="destructiveinter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532"/>
              <a:ext cx="5760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4" name="Text Box 8"/>
            <p:cNvSpPr txBox="1">
              <a:spLocks noChangeArrowheads="1"/>
            </p:cNvSpPr>
            <p:nvPr/>
          </p:nvSpPr>
          <p:spPr bwMode="auto">
            <a:xfrm>
              <a:off x="1632" y="2208"/>
              <a:ext cx="2688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Destructive Interference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953000" y="1905000"/>
            <a:ext cx="38100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4572000"/>
            <a:ext cx="36576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Beat Frequencies</a:t>
            </a:r>
          </a:p>
        </p:txBody>
      </p:sp>
      <p:pic>
        <p:nvPicPr>
          <p:cNvPr id="50179" name="Picture 4" descr="beat frequency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43000" y="1560513"/>
            <a:ext cx="6781800" cy="5297487"/>
          </a:xfrm>
          <a:noFill/>
        </p:spPr>
      </p:pic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9144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256 Hz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9144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260 Hz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228600" y="4800600"/>
            <a:ext cx="1295400" cy="9159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Beat frequency = 4 Hz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7543800" y="4800600"/>
            <a:ext cx="1295400" cy="9159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Tone heard = 258 Hz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1676400" y="228600"/>
            <a:ext cx="533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http://www.philtulga.com/subtraction.html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 animBg="1"/>
      <p:bldP spid="230406" grpId="0" animBg="1"/>
      <p:bldP spid="230407" grpId="0" animBg="1"/>
      <p:bldP spid="2304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pPr eaLnBrk="1" hangingPunct="1"/>
            <a:r>
              <a:rPr lang="en-US" smtClean="0"/>
              <a:t>Interference</a:t>
            </a:r>
          </a:p>
        </p:txBody>
      </p:sp>
      <p:pic>
        <p:nvPicPr>
          <p:cNvPr id="48131" name="Picture 3" descr="interferen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447800"/>
            <a:ext cx="5410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6172200" y="1981200"/>
            <a:ext cx="11430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 flipV="1">
            <a:off x="5410200" y="4114800"/>
            <a:ext cx="1981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8790" name="Picture 6" descr="3Dinterferen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43000"/>
            <a:ext cx="2794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Fraunh2"/>
          <p:cNvPicPr>
            <a:picLocks noChangeAspect="1" noChangeArrowheads="1"/>
          </p:cNvPicPr>
          <p:nvPr/>
        </p:nvPicPr>
        <p:blipFill>
          <a:blip r:embed="rId6" cstate="print"/>
          <a:srcRect l="74767" t="24614" r="2803" b="28879"/>
          <a:stretch>
            <a:fillRect/>
          </a:stretch>
        </p:blipFill>
        <p:spPr bwMode="auto">
          <a:xfrm>
            <a:off x="8229600" y="609600"/>
            <a:ext cx="91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391400" y="1600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Destructive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239000" y="3810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Constructive</a:t>
            </a:r>
          </a:p>
        </p:txBody>
      </p:sp>
      <p:pic>
        <p:nvPicPr>
          <p:cNvPr id="118794" name="Picture 10" descr="diffracti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1066800"/>
            <a:ext cx="4411663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9" name="TextBox 10"/>
          <p:cNvSpPr txBox="1">
            <a:spLocks noChangeArrowheads="1"/>
          </p:cNvSpPr>
          <p:nvPr/>
        </p:nvSpPr>
        <p:spPr bwMode="auto">
          <a:xfrm>
            <a:off x="1447800" y="0"/>
            <a:ext cx="7162800" cy="276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http://www.youtube.com/watch?v=-8a61G8Hvi0&amp;feature=related</a:t>
            </a:r>
          </a:p>
        </p:txBody>
      </p:sp>
      <p:sp>
        <p:nvSpPr>
          <p:cNvPr id="48140" name="TextBox 11"/>
          <p:cNvSpPr txBox="1">
            <a:spLocks noChangeArrowheads="1"/>
          </p:cNvSpPr>
          <p:nvPr/>
        </p:nvSpPr>
        <p:spPr bwMode="auto">
          <a:xfrm>
            <a:off x="1447800" y="304800"/>
            <a:ext cx="7162800" cy="276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http://www.youtube.com/watch?v=5PmnaPvAvQY&amp;feature=related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8737600" cy="1143000"/>
          </a:xfrm>
        </p:spPr>
        <p:txBody>
          <a:bodyPr/>
          <a:lstStyle/>
          <a:p>
            <a:pPr eaLnBrk="1" hangingPunct="1"/>
            <a:r>
              <a:rPr lang="en-US" smtClean="0"/>
              <a:t>Applications of Interference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239000" cy="5334000"/>
          </a:xfrm>
        </p:spPr>
        <p:txBody>
          <a:bodyPr/>
          <a:lstStyle/>
          <a:p>
            <a:pPr eaLnBrk="1" hangingPunct="1"/>
            <a:r>
              <a:rPr lang="en-US" smtClean="0"/>
              <a:t>Can be used to determine distance between sources  (size of atoms or molecules in a crystal)</a:t>
            </a:r>
          </a:p>
          <a:p>
            <a:pPr eaLnBrk="1" hangingPunct="1"/>
            <a:r>
              <a:rPr lang="en-US" smtClean="0"/>
              <a:t>Used to create holograms</a:t>
            </a:r>
          </a:p>
          <a:p>
            <a:pPr eaLnBrk="1" hangingPunct="1"/>
            <a:r>
              <a:rPr lang="en-US" smtClean="0"/>
              <a:t>Creation/prevention of “dead” spots in music auditoriums</a:t>
            </a:r>
          </a:p>
          <a:p>
            <a:pPr eaLnBrk="1" hangingPunct="1"/>
            <a:r>
              <a:rPr lang="en-US" smtClean="0"/>
              <a:t>Tuning of instruments (beat frequencies)</a:t>
            </a:r>
          </a:p>
          <a:p>
            <a:pPr eaLnBrk="1" hangingPunct="1"/>
            <a:r>
              <a:rPr lang="en-US" smtClean="0"/>
              <a:t>Seen in soap bubbles or oil slicks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001000" cy="1295400"/>
          </a:xfrm>
        </p:spPr>
        <p:txBody>
          <a:bodyPr/>
          <a:lstStyle/>
          <a:p>
            <a:pPr eaLnBrk="1" hangingPunct="1"/>
            <a:r>
              <a:rPr lang="en-US" smtClean="0"/>
              <a:t>Your Phone Frequencies (DTMF)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752600"/>
            <a:ext cx="3430588" cy="4411663"/>
          </a:xfrm>
        </p:spPr>
        <p:txBody>
          <a:bodyPr/>
          <a:lstStyle/>
          <a:p>
            <a:pPr indent="-619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Example:  When 4 is pushed a 770 Hz and 1209 Hz tone are sent together.  The central office detects and deciphers the combined tones.</a:t>
            </a:r>
          </a:p>
        </p:txBody>
      </p:sp>
      <p:pic>
        <p:nvPicPr>
          <p:cNvPr id="60420" name="Picture 4" descr="phonepad_fre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133600"/>
            <a:ext cx="49530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943600" y="5486400"/>
            <a:ext cx="2895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  <a:latin typeface="Tahoma" pitchFamily="34" charset="0"/>
              </a:rPr>
              <a:t>NOTE:  the older rotary phones denoted the number dialed by an equivalent number of clicks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 Effect</a:t>
            </a:r>
            <a:endParaRPr lang="en-US" dirty="0"/>
          </a:p>
        </p:txBody>
      </p:sp>
      <p:pic>
        <p:nvPicPr>
          <p:cNvPr id="1026" name="Picture 2" descr="http://www.cora.nwra.com/~werne/eos/images/doppl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799"/>
            <a:ext cx="8458200" cy="5201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Aspects of Wave Propagation:  Doppler Effect</a:t>
            </a:r>
          </a:p>
        </p:txBody>
      </p:sp>
      <p:pic>
        <p:nvPicPr>
          <p:cNvPr id="67587" name="Picture 3" descr="stationary 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514600"/>
            <a:ext cx="38211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40" name="Picture 4" descr="moving source Dopp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514600"/>
            <a:ext cx="40290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990600"/>
            <a:ext cx="33528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Bug bouncing up and down in the water while otherwise stationary.  Observers at points A and B record the same wave frequency.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990600"/>
            <a:ext cx="38100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Bug bouncing up and down in the water while moving toward the right.  Observer at point B records a higher frequency than observer at point A.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584</Words>
  <Application>Microsoft Macintosh PowerPoint</Application>
  <PresentationFormat>On-screen Show (4:3)</PresentationFormat>
  <Paragraphs>75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Waves Continued…</vt:lpstr>
      <vt:lpstr>Wave Interference</vt:lpstr>
      <vt:lpstr>PowerPoint Presentation</vt:lpstr>
      <vt:lpstr>Beat Frequencies</vt:lpstr>
      <vt:lpstr>Interference</vt:lpstr>
      <vt:lpstr>Applications of Interference</vt:lpstr>
      <vt:lpstr>Your Phone Frequencies (DTMF)</vt:lpstr>
      <vt:lpstr>Doppler Effect</vt:lpstr>
      <vt:lpstr>Aspects of Wave Propagation:  Doppler Effect</vt:lpstr>
      <vt:lpstr>Doppler Effect</vt:lpstr>
      <vt:lpstr>Doppler Effect with Light</vt:lpstr>
      <vt:lpstr>Echolation - Doppler Radar</vt:lpstr>
      <vt:lpstr>PowerPoint Presentation</vt:lpstr>
      <vt:lpstr>Bow Waves and Shock Waves</vt:lpstr>
      <vt:lpstr>PowerPoint Presentation</vt:lpstr>
    </vt:vector>
  </TitlesOfParts>
  <Company>MITCHELL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Interference</dc:title>
  <dc:creator>Administrator</dc:creator>
  <cp:lastModifiedBy>Tricia Neugebauer</cp:lastModifiedBy>
  <cp:revision>18</cp:revision>
  <cp:lastPrinted>2016-01-25T19:19:14Z</cp:lastPrinted>
  <dcterms:created xsi:type="dcterms:W3CDTF">2012-01-25T21:57:17Z</dcterms:created>
  <dcterms:modified xsi:type="dcterms:W3CDTF">2016-01-25T21:21:16Z</dcterms:modified>
</cp:coreProperties>
</file>