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embeddings/oleObject5.bin" ContentType="application/vnd.openxmlformats-officedocument.oleObject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9" r:id="rId4"/>
    <p:sldId id="258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BD002-8E47-48A0-960F-D429C30B23F4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7036-B896-4579-9710-EAC6067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hyperphysics.phy-astr.gsu.edu/Hbase/music/mussca.html%23c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Just temperament refers to a musical scale or </a:t>
            </a:r>
            <a:r>
              <a:rPr lang="en-US" smtClean="0">
                <a:hlinkClick r:id="rId3" action="ppaction://hlinkfile"/>
              </a:rPr>
              <a:t>musical intervals</a:t>
            </a:r>
            <a:r>
              <a:rPr lang="en-US" smtClean="0"/>
              <a:t> which maintain exact integer ratios between pitches. For example, the ration 3:2 is said to be a "just" musical fifth and is sometimes called a "perfect fifth</a:t>
            </a:r>
          </a:p>
          <a:p>
            <a:endParaRPr lang="en-US" smtClean="0"/>
          </a:p>
          <a:p>
            <a:r>
              <a:rPr lang="en-US" smtClean="0"/>
              <a:t>Show key for piano keyboard lab activity to discuss these two.  Equal temperament…each key increases by 6% or 2^1/12.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D5F9C-359D-4D30-9FD1-180E9646DA0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685D7-3334-4D70-BDF2-F3347E72EC7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78FD4-2104-4BAA-8297-D8717864D0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http://www.andymilne.dial.pipex.com/Majorscale.mid" TargetMode="External"/><Relationship Id="rId5" Type="http://schemas.openxmlformats.org/officeDocument/2006/relationships/hyperlink" Target="http://www.andymilne.dial.pipex.com/Majorchords.mid" TargetMode="External"/><Relationship Id="rId6" Type="http://schemas.openxmlformats.org/officeDocument/2006/relationships/hyperlink" Target="http://en.wikipedia.org/wiki/Image:Chromatic_scale_full_octave_ascending_and_descending_on_C.PNG" TargetMode="External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&amp;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648200" cy="1143000"/>
          </a:xfrm>
        </p:spPr>
        <p:txBody>
          <a:bodyPr/>
          <a:lstStyle/>
          <a:p>
            <a:pPr eaLnBrk="1" hangingPunct="1"/>
            <a:r>
              <a:rPr lang="en-US" smtClean="0"/>
              <a:t>Decibel Level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smtClean="0"/>
              <a:t>Decibel = unit of measurement for the </a:t>
            </a:r>
            <a:r>
              <a:rPr lang="en-US" sz="3200" u="sng" dirty="0" smtClean="0"/>
              <a:t>relative</a:t>
            </a:r>
            <a:r>
              <a:rPr lang="en-US" sz="3200" dirty="0" smtClean="0"/>
              <a:t> loudness of a sound.  A decibel = 1/10 "</a:t>
            </a:r>
            <a:r>
              <a:rPr lang="en-US" sz="3200" dirty="0" err="1" smtClean="0"/>
              <a:t>Bel</a:t>
            </a:r>
            <a:r>
              <a:rPr lang="en-US" sz="3200" dirty="0" smtClean="0"/>
              <a:t>” unit </a:t>
            </a:r>
            <a:r>
              <a:rPr lang="en-US" sz="3200" dirty="0" smtClean="0"/>
              <a:t>named for Alexander Graham Bell, inventor of the telephone. </a:t>
            </a:r>
            <a:endParaRPr lang="en-US" sz="3200" dirty="0"/>
          </a:p>
          <a:p>
            <a:pPr marL="393192" lvl="1" indent="0" eaLnBrk="1" hangingPunct="1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Decibels measure </a:t>
            </a:r>
            <a:r>
              <a:rPr lang="en-US" sz="3200" u="sng" dirty="0" smtClean="0"/>
              <a:t>objective</a:t>
            </a:r>
            <a:r>
              <a:rPr lang="en-US" sz="3200" dirty="0" smtClean="0"/>
              <a:t>ly the intensity or amplitude of sound waves – (30 dB is 100x the energy of a 10 dB sound wave.)</a:t>
            </a:r>
            <a:endParaRPr lang="en-US" sz="3200" dirty="0" smtClean="0"/>
          </a:p>
          <a:p>
            <a:pPr lvl="2" eaLnBrk="1" hangingPunct="1">
              <a:spcAft>
                <a:spcPct val="10000"/>
              </a:spcAft>
            </a:pPr>
            <a:r>
              <a:rPr lang="en-US" sz="3200" dirty="0" smtClean="0"/>
              <a:t>Loudness</a:t>
            </a:r>
            <a:r>
              <a:rPr lang="en-US" sz="3200" dirty="0" smtClean="0"/>
              <a:t> perceived </a:t>
            </a:r>
            <a:r>
              <a:rPr lang="en-US" sz="3200" dirty="0" smtClean="0"/>
              <a:t>as twice as loud if it differs by 10 </a:t>
            </a:r>
            <a:r>
              <a:rPr lang="en-US" sz="3200" dirty="0" smtClean="0"/>
              <a:t>decibels (</a:t>
            </a:r>
            <a:r>
              <a:rPr lang="en-US" sz="3200" u="sng" dirty="0" smtClean="0"/>
              <a:t>subjective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858000" y="0"/>
          <a:ext cx="2286000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4" imgW="4599000" imgH="3076920" progId="MS_ClipArt_Gallery.2">
                  <p:embed/>
                </p:oleObj>
              </mc:Choice>
              <mc:Fallback>
                <p:oleObj name="Clip" r:id="rId4" imgW="4599000" imgH="30769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0"/>
                        <a:ext cx="2286000" cy="152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7458075" y="0"/>
          <a:ext cx="16859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4" imgW="1686600" imgH="1785600" progId="MS_ClipArt_Gallery.2">
                  <p:embed/>
                </p:oleObj>
              </mc:Choice>
              <mc:Fallback>
                <p:oleObj name="Clip" r:id="rId4" imgW="1686600" imgH="17856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075" y="0"/>
                        <a:ext cx="1685925" cy="178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-457200" y="5164138"/>
          <a:ext cx="1831975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" r:id="rId6" imgW="1832040" imgH="1694880" progId="MS_ClipArt_Gallery.2">
                  <p:embed/>
                </p:oleObj>
              </mc:Choice>
              <mc:Fallback>
                <p:oleObj name="Clip" r:id="rId6" imgW="1832040" imgH="169488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5164138"/>
                        <a:ext cx="1831975" cy="169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804025" cy="1143000"/>
          </a:xfrm>
        </p:spPr>
        <p:txBody>
          <a:bodyPr/>
          <a:lstStyle/>
          <a:p>
            <a:pPr eaLnBrk="1" hangingPunct="1"/>
            <a:r>
              <a:rPr lang="en-US" smtClean="0"/>
              <a:t>Perception of Sound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 tIns="0" rIns="0" bIns="0">
            <a:normAutofit/>
          </a:bodyPr>
          <a:lstStyle/>
          <a:p>
            <a:pPr eaLnBrk="1" hangingPunct="1"/>
            <a:r>
              <a:rPr lang="en-US" sz="3200" b="1" dirty="0" smtClean="0"/>
              <a:t>Timbre </a:t>
            </a:r>
            <a:r>
              <a:rPr lang="en-US" sz="3200" dirty="0" smtClean="0"/>
              <a:t>- a measure of sound quality resulting from complex tones</a:t>
            </a:r>
          </a:p>
          <a:p>
            <a:pPr lvl="1" eaLnBrk="1" hangingPunct="1"/>
            <a:r>
              <a:rPr lang="en-US" sz="3200" dirty="0" smtClean="0"/>
              <a:t>complex tones = combination of pure tones (harmonics) which are 1, 2, 3… times the frequency of the complex tone</a:t>
            </a:r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0" y="0"/>
          <a:ext cx="14970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" r:id="rId8" imgW="1793520" imgH="1825920" progId="MS_ClipArt_Gallery.2">
                  <p:embed/>
                </p:oleObj>
              </mc:Choice>
              <mc:Fallback>
                <p:oleObj name="Clip" r:id="rId8" imgW="1793520" imgH="18259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701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note, C, played on different instruments</a:t>
            </a:r>
          </a:p>
        </p:txBody>
      </p:sp>
      <p:pic>
        <p:nvPicPr>
          <p:cNvPr id="92163" name="Picture 3" descr="http://sirius.ucsc.edu/demoweb/images/waves/sound/xylo_ry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16303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5" descr="http://sirius.ucsc.edu/demoweb/images/waves/sound/XylophoneAnalis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600200"/>
            <a:ext cx="22209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7" descr="http://sirius.ucsc.edu/demoweb/images/waves/sound/guitar_ry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343400"/>
            <a:ext cx="18319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6" name="Picture 9" descr="http://sirius.ucsc.edu/demoweb/images/waves/sound/Guita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4191000"/>
            <a:ext cx="2197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7" name="Picture 11" descr="http://sirius.ucsc.edu/demoweb/images/waves/sound/trumpet_rya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752600"/>
            <a:ext cx="16002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8" name="Picture 13" descr="http://sirius.ucsc.edu/demoweb/images/waves/sound/Trumpe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1600200"/>
            <a:ext cx="2246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9" name="Picture 15" descr="http://sirius.ucsc.edu/demoweb/images/waves/sound/harmonica_rya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8200" y="4343400"/>
            <a:ext cx="1797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0" name="Picture 17" descr="http://sirius.ucsc.edu/demoweb/images/waves/sound/Harmonic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00" y="4191000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1" name="TextBox 10"/>
          <p:cNvSpPr txBox="1">
            <a:spLocks noChangeArrowheads="1"/>
          </p:cNvSpPr>
          <p:nvPr/>
        </p:nvSpPr>
        <p:spPr bwMode="auto">
          <a:xfrm>
            <a:off x="990600" y="3276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xylophone</a:t>
            </a:r>
          </a:p>
        </p:txBody>
      </p:sp>
      <p:sp>
        <p:nvSpPr>
          <p:cNvPr id="92172" name="TextBox 11"/>
          <p:cNvSpPr txBox="1">
            <a:spLocks noChangeArrowheads="1"/>
          </p:cNvSpPr>
          <p:nvPr/>
        </p:nvSpPr>
        <p:spPr bwMode="auto">
          <a:xfrm>
            <a:off x="5943600" y="3276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trumpet</a:t>
            </a:r>
          </a:p>
        </p:txBody>
      </p:sp>
      <p:sp>
        <p:nvSpPr>
          <p:cNvPr id="92173" name="TextBox 12"/>
          <p:cNvSpPr txBox="1">
            <a:spLocks noChangeArrowheads="1"/>
          </p:cNvSpPr>
          <p:nvPr/>
        </p:nvSpPr>
        <p:spPr bwMode="auto">
          <a:xfrm>
            <a:off x="1143000" y="5867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guitar</a:t>
            </a:r>
          </a:p>
        </p:txBody>
      </p:sp>
      <p:sp>
        <p:nvSpPr>
          <p:cNvPr id="92174" name="TextBox 13"/>
          <p:cNvSpPr txBox="1">
            <a:spLocks noChangeArrowheads="1"/>
          </p:cNvSpPr>
          <p:nvPr/>
        </p:nvSpPr>
        <p:spPr bwMode="auto">
          <a:xfrm>
            <a:off x="5638800" y="5867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harmonica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dirty="0" smtClean="0"/>
              <a:t>Complex Tones</a:t>
            </a:r>
            <a:endParaRPr lang="en-US" dirty="0"/>
          </a:p>
        </p:txBody>
      </p:sp>
      <p:pic>
        <p:nvPicPr>
          <p:cNvPr id="3" name="Picture 2" descr="Screen Shot 2015-02-09 at 11.01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8611"/>
            <a:ext cx="6832599" cy="54793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2600" y="5105400"/>
            <a:ext cx="6553200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934200" y="0"/>
          <a:ext cx="240722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4430160" imgH="3468960" progId="MS_ClipArt_Gallery.2">
                  <p:embed/>
                </p:oleObj>
              </mc:Choice>
              <mc:Fallback>
                <p:oleObj name="Clip" r:id="rId4" imgW="4430160" imgH="346896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0"/>
                        <a:ext cx="2407225" cy="188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Perception of Sound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Complex waves that produce unpleasant sounds are said to be dissonant</a:t>
            </a:r>
          </a:p>
          <a:p>
            <a:pPr eaLnBrk="1" hangingPunct="1"/>
            <a:r>
              <a:rPr lang="en-US" dirty="0" smtClean="0"/>
              <a:t>Complex waves that produce pleasant sounds are said to be consonant.</a:t>
            </a:r>
          </a:p>
          <a:p>
            <a:pPr lvl="1" eaLnBrk="1" hangingPunct="1"/>
            <a:r>
              <a:rPr lang="en-US" dirty="0" smtClean="0"/>
              <a:t>Frequencies that are ratios of small whole numbers produce consonance</a:t>
            </a:r>
          </a:p>
          <a:p>
            <a:pPr lvl="1" eaLnBrk="1" hangingPunct="1"/>
            <a:r>
              <a:rPr lang="en-US" dirty="0" smtClean="0"/>
              <a:t>2:1 (octave), 3:2 (fifth), 4:3 (fourth), 5:4 (major third)</a:t>
            </a:r>
          </a:p>
          <a:p>
            <a:pPr eaLnBrk="1" hangingPunct="1"/>
            <a:r>
              <a:rPr lang="en-US" dirty="0" smtClean="0"/>
              <a:t>NOTE:  Consonance and dissonance are, to a certain degree, culturally biased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Musical Scales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37673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Diatonic</a:t>
            </a:r>
          </a:p>
          <a:p>
            <a:pPr lvl="1" eaLnBrk="1" hangingPunct="1">
              <a:defRPr/>
            </a:pPr>
            <a:r>
              <a:rPr lang="en-US" dirty="0" smtClean="0"/>
              <a:t>do-re-me-</a:t>
            </a:r>
            <a:r>
              <a:rPr lang="en-US" dirty="0" err="1" smtClean="0"/>
              <a:t>fa</a:t>
            </a:r>
            <a:r>
              <a:rPr lang="en-US" dirty="0" smtClean="0"/>
              <a:t>-so-la-</a:t>
            </a:r>
            <a:r>
              <a:rPr lang="en-US" dirty="0" err="1" smtClean="0"/>
              <a:t>ti</a:t>
            </a:r>
            <a:r>
              <a:rPr lang="en-US" dirty="0" smtClean="0"/>
              <a:t>-do (</a:t>
            </a:r>
            <a:r>
              <a:rPr lang="en-US" dirty="0" smtClean="0">
                <a:hlinkClick r:id="rId4"/>
              </a:rPr>
              <a:t>listen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Eight notes from ‘do’ to ‘do’ = octave</a:t>
            </a:r>
          </a:p>
          <a:p>
            <a:pPr lvl="1" eaLnBrk="1" hangingPunct="1">
              <a:defRPr/>
            </a:pPr>
            <a:r>
              <a:rPr lang="en-US" dirty="0" smtClean="0"/>
              <a:t>White keys on piano</a:t>
            </a:r>
          </a:p>
          <a:p>
            <a:pPr lvl="1" eaLnBrk="1" hangingPunct="1">
              <a:defRPr/>
            </a:pPr>
            <a:r>
              <a:rPr lang="en-US" dirty="0" smtClean="0"/>
              <a:t>Scale that maintains exact integer ratios between pitches</a:t>
            </a:r>
          </a:p>
          <a:p>
            <a:pPr lvl="2" eaLnBrk="1" hangingPunct="1">
              <a:defRPr/>
            </a:pPr>
            <a:r>
              <a:rPr lang="en-US" dirty="0" smtClean="0"/>
              <a:t>Ideal for melodic and harmonic music (</a:t>
            </a:r>
            <a:r>
              <a:rPr lang="en-US" dirty="0" smtClean="0">
                <a:hlinkClick r:id="rId5"/>
              </a:rPr>
              <a:t>listen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Chromatic</a:t>
            </a:r>
          </a:p>
          <a:p>
            <a:pPr lvl="1" eaLnBrk="1" hangingPunct="1">
              <a:defRPr/>
            </a:pPr>
            <a:r>
              <a:rPr lang="en-US" dirty="0" smtClean="0"/>
              <a:t>Twelve step scale</a:t>
            </a:r>
          </a:p>
          <a:p>
            <a:pPr lvl="1" eaLnBrk="1" hangingPunct="1">
              <a:defRPr/>
            </a:pPr>
            <a:r>
              <a:rPr lang="en-US" dirty="0" smtClean="0"/>
              <a:t>Octave including white and black keys on piano</a:t>
            </a:r>
          </a:p>
          <a:p>
            <a:pPr lvl="2" eaLnBrk="1" hangingPunct="1">
              <a:defRPr/>
            </a:pPr>
            <a:r>
              <a:rPr lang="en-US" dirty="0" smtClean="0"/>
              <a:t>one octave equals 2x the frequency</a:t>
            </a:r>
          </a:p>
          <a:p>
            <a:pPr lvl="1" eaLnBrk="1" hangingPunct="1">
              <a:defRPr/>
            </a:pPr>
            <a:r>
              <a:rPr lang="en-US" dirty="0" smtClean="0"/>
              <a:t>Every pair of adjacent notes has an identical frequency ratio</a:t>
            </a:r>
          </a:p>
          <a:p>
            <a:pPr lvl="2" eaLnBrk="1" hangingPunct="1">
              <a:defRPr/>
            </a:pPr>
            <a:r>
              <a:rPr lang="en-US" dirty="0" smtClean="0"/>
              <a:t>Advantage:  the equal tempered scale is the same in any musical "key", so that compositions may be freely transposed up or down without changing the musical intervals.</a:t>
            </a:r>
          </a:p>
        </p:txBody>
      </p:sp>
      <p:pic>
        <p:nvPicPr>
          <p:cNvPr id="47108" name="Picture 2" descr="Chromatic scale full octave ascending and descending on C">
            <a:hlinkClick r:id="rId6" tooltip="Chromatic scale full octave ascending and descending on C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6" descr="http://www.musicbythesea.ca/images/dskeysm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61038" y="0"/>
            <a:ext cx="338296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5720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Standing waves can be produced when two waves of the </a:t>
            </a:r>
            <a:r>
              <a:rPr lang="en-US" sz="3200" b="1" dirty="0" smtClean="0"/>
              <a:t>same frequency and amplitude</a:t>
            </a:r>
            <a:r>
              <a:rPr lang="en-US" sz="3200" dirty="0" smtClean="0"/>
              <a:t> travel in </a:t>
            </a:r>
            <a:r>
              <a:rPr lang="en-US" sz="3200" b="1" dirty="0" smtClean="0"/>
              <a:t>opposite</a:t>
            </a:r>
            <a:r>
              <a:rPr lang="en-US" sz="3200" dirty="0" smtClean="0"/>
              <a:t> directions in the same medium</a:t>
            </a:r>
          </a:p>
        </p:txBody>
      </p:sp>
      <p:pic>
        <p:nvPicPr>
          <p:cNvPr id="10247" name="Picture 7" descr="node antinnode anim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87525"/>
            <a:ext cx="4343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248400" y="2168525"/>
            <a:ext cx="12223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6248400" y="3235325"/>
            <a:ext cx="1154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8" grpId="0" animBg="1"/>
      <p:bldP spid="10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Resonance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534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4100" dirty="0" smtClean="0"/>
              <a:t>The vibration of an object at its natural frequency caused by a vibrating source of the same frequency.</a:t>
            </a:r>
          </a:p>
          <a:p>
            <a:pPr eaLnBrk="1" hangingPunct="1"/>
            <a:r>
              <a:rPr lang="en-US" sz="4100" dirty="0" smtClean="0"/>
              <a:t>Causes a dramatic increase in amplitude occurs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100" dirty="0" smtClean="0"/>
              <a:t>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448</Words>
  <Application>Microsoft Macintosh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Clip</vt:lpstr>
      <vt:lpstr>Music &amp; Sound</vt:lpstr>
      <vt:lpstr>Decibel Level</vt:lpstr>
      <vt:lpstr>Perception of Sound</vt:lpstr>
      <vt:lpstr>The note, C, played on different instruments</vt:lpstr>
      <vt:lpstr>Complex Tones</vt:lpstr>
      <vt:lpstr>Perception of Sound</vt:lpstr>
      <vt:lpstr>Musical Scales</vt:lpstr>
      <vt:lpstr>PowerPoint Presentation</vt:lpstr>
      <vt:lpstr>Resonance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&amp; Sound</dc:title>
  <dc:creator>Administrator</dc:creator>
  <cp:lastModifiedBy>Tricia Neugebauer</cp:lastModifiedBy>
  <cp:revision>7</cp:revision>
  <dcterms:created xsi:type="dcterms:W3CDTF">2012-02-06T18:25:15Z</dcterms:created>
  <dcterms:modified xsi:type="dcterms:W3CDTF">2015-02-17T16:42:20Z</dcterms:modified>
</cp:coreProperties>
</file>