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7" r:id="rId3"/>
    <p:sldId id="259" r:id="rId4"/>
    <p:sldId id="260" r:id="rId5"/>
    <p:sldId id="261" r:id="rId6"/>
    <p:sldId id="262" r:id="rId7"/>
    <p:sldId id="263" r:id="rId8"/>
    <p:sldId id="264" r:id="rId9"/>
    <p:sldId id="265" r:id="rId10"/>
    <p:sldId id="266" r:id="rId11"/>
    <p:sldId id="258" r:id="rId12"/>
    <p:sldId id="267" r:id="rId13"/>
    <p:sldId id="268" r:id="rId14"/>
    <p:sldId id="272" r:id="rId15"/>
    <p:sldId id="273" r:id="rId16"/>
    <p:sldId id="269" r:id="rId17"/>
    <p:sldId id="274" r:id="rId18"/>
    <p:sldId id="275" r:id="rId19"/>
    <p:sldId id="270" r:id="rId20"/>
    <p:sldId id="271"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6" d="100"/>
          <a:sy n="46" d="100"/>
        </p:scale>
        <p:origin x="-1288"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B8B5066-6DCE-476B-A52A-BAEF86AB02D3}" type="datetimeFigureOut">
              <a:rPr lang="en-US" smtClean="0"/>
              <a:t>1/27/15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7F93602-A51C-4E43-BE14-167B6B4288DC}" type="slidenum">
              <a:rPr lang="en-US" smtClean="0"/>
              <a:t>‹#›</a:t>
            </a:fld>
            <a:endParaRPr lang="en-US"/>
          </a:p>
        </p:txBody>
      </p:sp>
    </p:spTree>
    <p:extLst>
      <p:ext uri="{BB962C8B-B14F-4D97-AF65-F5344CB8AC3E}">
        <p14:creationId xmlns:p14="http://schemas.microsoft.com/office/powerpoint/2010/main" val="1605774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F4707C9-9D2A-4183-B7BE-D811505FCDB7}" type="datetimeFigureOut">
              <a:rPr lang="en-US" smtClean="0"/>
              <a:pPr/>
              <a:t>1/27/15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E78DF33-05AE-491F-963C-08A732F9555E}" type="slidenum">
              <a:rPr lang="en-US" smtClean="0"/>
              <a:pPr/>
              <a:t>‹#›</a:t>
            </a:fld>
            <a:endParaRPr lang="en-US"/>
          </a:p>
        </p:txBody>
      </p:sp>
    </p:spTree>
    <p:extLst>
      <p:ext uri="{BB962C8B-B14F-4D97-AF65-F5344CB8AC3E}">
        <p14:creationId xmlns:p14="http://schemas.microsoft.com/office/powerpoint/2010/main" val="1083720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CE7B2E-EFAE-441A-892F-A26510E492AE}" type="slidenum">
              <a:rPr lang="en-US"/>
              <a:pPr/>
              <a:t>2</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40ED2A5C-0016-40AC-8A70-482D467FA0B6}" type="slidenum">
              <a:rPr lang="en-US" smtClean="0"/>
              <a:pPr/>
              <a:t>9</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t>need frequency generator and speaker and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66D7AE-E60B-4A94-B8DD-9604B6741C12}" type="slidenum">
              <a:rPr lang="en-US"/>
              <a:pPr/>
              <a:t>11</a:t>
            </a:fld>
            <a:endParaRPr lang="en-US"/>
          </a:p>
        </p:txBody>
      </p:sp>
      <p:sp>
        <p:nvSpPr>
          <p:cNvPr id="4856834" name="Rectangle 2"/>
          <p:cNvSpPr>
            <a:spLocks noGrp="1" noRot="1" noChangeAspect="1" noChangeArrowheads="1" noTextEdit="1"/>
          </p:cNvSpPr>
          <p:nvPr>
            <p:ph type="sldImg"/>
          </p:nvPr>
        </p:nvSpPr>
        <p:spPr>
          <a:ln/>
        </p:spPr>
      </p:sp>
      <p:sp>
        <p:nvSpPr>
          <p:cNvPr id="4856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56ABFD5-7B98-4F5A-828A-9C8881F276B9}" type="slidenum">
              <a:rPr lang="en-US" smtClean="0"/>
              <a:pPr/>
              <a:t>12</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source:  http://saturn.jpl.nasa.gov/mission/images/EM-spectrum.jpg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2DAD6489-DA06-43A4-9273-87851834AFF8}" type="slidenum">
              <a:rPr lang="en-US" smtClean="0"/>
              <a:pPr/>
              <a:t>13</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http://www.lsu.edu/deafness/HearingRange.html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15ACC-4354-4220-B29A-97EED362CB3F}" type="slidenum">
              <a:rPr lang="en-US"/>
              <a:pPr/>
              <a:t>15</a:t>
            </a:fld>
            <a:endParaRPr lang="en-US"/>
          </a:p>
        </p:txBody>
      </p:sp>
      <p:sp>
        <p:nvSpPr>
          <p:cNvPr id="4867074" name="Rectangle 2"/>
          <p:cNvSpPr>
            <a:spLocks noGrp="1" noRot="1" noChangeAspect="1" noChangeArrowheads="1" noTextEdit="1"/>
          </p:cNvSpPr>
          <p:nvPr>
            <p:ph type="sldImg"/>
          </p:nvPr>
        </p:nvSpPr>
        <p:spPr>
          <a:ln/>
        </p:spPr>
      </p:sp>
      <p:sp>
        <p:nvSpPr>
          <p:cNvPr id="4867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39A8B4E-E4DE-49A0-BA36-2D82C7963C2F}" type="slidenum">
              <a:rPr lang="en-US" smtClean="0"/>
              <a:pPr/>
              <a:t>16</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End of Day 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19F900-AB48-4DCB-A162-019EB9577CDE}" type="slidenum">
              <a:rPr lang="en-US"/>
              <a:pPr/>
              <a:t>17</a:t>
            </a:fld>
            <a:endParaRPr lang="en-US"/>
          </a:p>
        </p:txBody>
      </p:sp>
      <p:sp>
        <p:nvSpPr>
          <p:cNvPr id="4887554" name="Rectangle 2"/>
          <p:cNvSpPr>
            <a:spLocks noGrp="1" noRot="1" noChangeAspect="1" noChangeArrowheads="1" noTextEdit="1"/>
          </p:cNvSpPr>
          <p:nvPr>
            <p:ph type="sldImg"/>
          </p:nvPr>
        </p:nvSpPr>
        <p:spPr>
          <a:ln/>
        </p:spPr>
      </p:sp>
      <p:sp>
        <p:nvSpPr>
          <p:cNvPr id="4887555" name="Rectangle 3"/>
          <p:cNvSpPr>
            <a:spLocks noGrp="1" noChangeArrowheads="1"/>
          </p:cNvSpPr>
          <p:nvPr>
            <p:ph type="body" idx="1"/>
          </p:nvPr>
        </p:nvSpPr>
        <p:spPr/>
        <p:txBody>
          <a:bodyPr/>
          <a:lstStyle/>
          <a:p>
            <a:r>
              <a:rPr lang="en-US" dirty="0" smtClean="0"/>
              <a:t>10 sec</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4E6C83-7941-4726-8733-71F35940082A}" type="slidenum">
              <a:rPr lang="en-US"/>
              <a:pPr/>
              <a:t>18</a:t>
            </a:fld>
            <a:endParaRPr lang="en-US"/>
          </a:p>
        </p:txBody>
      </p:sp>
      <p:sp>
        <p:nvSpPr>
          <p:cNvPr id="4905986" name="Rectangle 2"/>
          <p:cNvSpPr>
            <a:spLocks noGrp="1" noRot="1" noChangeAspect="1" noChangeArrowheads="1" noTextEdit="1"/>
          </p:cNvSpPr>
          <p:nvPr>
            <p:ph type="sldImg"/>
          </p:nvPr>
        </p:nvSpPr>
        <p:spPr>
          <a:ln/>
        </p:spPr>
      </p:sp>
      <p:sp>
        <p:nvSpPr>
          <p:cNvPr id="4905987" name="Rectangle 3"/>
          <p:cNvSpPr>
            <a:spLocks noGrp="1" noChangeArrowheads="1"/>
          </p:cNvSpPr>
          <p:nvPr>
            <p:ph type="body" idx="1"/>
          </p:nvPr>
        </p:nvSpPr>
        <p:spPr/>
        <p:txBody>
          <a:bodyPr/>
          <a:lstStyle/>
          <a:p>
            <a:r>
              <a:rPr lang="en-US" dirty="0" smtClean="0"/>
              <a:t>Freq = 2   wavelength = 1.5m  speed = </a:t>
            </a:r>
            <a:r>
              <a:rPr lang="en-US" dirty="0" smtClean="0"/>
              <a:t>1.5*2 </a:t>
            </a:r>
            <a:r>
              <a:rPr lang="en-US" dirty="0" smtClean="0"/>
              <a:t>= 3 m/s</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0AF44A-9F58-475D-BA95-114FD41C894F}" type="datetimeFigureOut">
              <a:rPr lang="en-US" smtClean="0"/>
              <a:pPr/>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EA611-5EB3-4F66-9EAA-85C0325BB43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AF44A-9F58-475D-BA95-114FD41C894F}" type="datetimeFigureOut">
              <a:rPr lang="en-US" smtClean="0"/>
              <a:pPr/>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EA611-5EB3-4F66-9EAA-85C0325BB43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AF44A-9F58-475D-BA95-114FD41C894F}" type="datetimeFigureOut">
              <a:rPr lang="en-US" smtClean="0"/>
              <a:pPr/>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EA611-5EB3-4F66-9EAA-85C0325BB43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7"/>
          <p:cNvSpPr>
            <a:spLocks noGrp="1" noChangeArrowheads="1"/>
          </p:cNvSpPr>
          <p:nvPr>
            <p:ph type="sldNum" sz="quarter" idx="12"/>
          </p:nvPr>
        </p:nvSpPr>
        <p:spPr>
          <a:ln/>
        </p:spPr>
        <p:txBody>
          <a:bodyPr/>
          <a:lstStyle>
            <a:lvl1pPr>
              <a:defRPr/>
            </a:lvl1pPr>
          </a:lstStyle>
          <a:p>
            <a:pPr>
              <a:defRPr/>
            </a:pPr>
            <a:fld id="{9396CCF6-C9F1-4C9B-970C-F61AF89419C9}"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0AF44A-9F58-475D-BA95-114FD41C894F}" type="datetimeFigureOut">
              <a:rPr lang="en-US" smtClean="0"/>
              <a:pPr/>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EA611-5EB3-4F66-9EAA-85C0325BB43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0AF44A-9F58-475D-BA95-114FD41C894F}" type="datetimeFigureOut">
              <a:rPr lang="en-US" smtClean="0"/>
              <a:pPr/>
              <a:t>1/27/15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BEA611-5EB3-4F66-9EAA-85C0325BB43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0AF44A-9F58-475D-BA95-114FD41C894F}" type="datetimeFigureOut">
              <a:rPr lang="en-US" smtClean="0"/>
              <a:pPr/>
              <a:t>1/27/15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EA611-5EB3-4F66-9EAA-85C0325BB43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0AF44A-9F58-475D-BA95-114FD41C894F}" type="datetimeFigureOut">
              <a:rPr lang="en-US" smtClean="0"/>
              <a:pPr/>
              <a:t>1/27/15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BEA611-5EB3-4F66-9EAA-85C0325BB43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0AF44A-9F58-475D-BA95-114FD41C894F}" type="datetimeFigureOut">
              <a:rPr lang="en-US" smtClean="0"/>
              <a:pPr/>
              <a:t>1/27/15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BEA611-5EB3-4F66-9EAA-85C0325BB43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AF44A-9F58-475D-BA95-114FD41C894F}" type="datetimeFigureOut">
              <a:rPr lang="en-US" smtClean="0"/>
              <a:pPr/>
              <a:t>1/27/15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BEA611-5EB3-4F66-9EAA-85C0325BB43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AF44A-9F58-475D-BA95-114FD41C894F}" type="datetimeFigureOut">
              <a:rPr lang="en-US" smtClean="0"/>
              <a:pPr/>
              <a:t>1/27/15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EA611-5EB3-4F66-9EAA-85C0325BB43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0AF44A-9F58-475D-BA95-114FD41C894F}" type="datetimeFigureOut">
              <a:rPr lang="en-US" smtClean="0"/>
              <a:pPr/>
              <a:t>1/27/15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BEA611-5EB3-4F66-9EAA-85C0325BB43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0AF44A-9F58-475D-BA95-114FD41C894F}" type="datetimeFigureOut">
              <a:rPr lang="en-US" smtClean="0"/>
              <a:pPr/>
              <a:t>1/27/15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EA611-5EB3-4F66-9EAA-85C0325BB43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10.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hyperlink" Target="http://missionscience.nasa.gov/nasascience/ems_full_video.html" TargetMode="External"/><Relationship Id="rId1" Type="http://schemas.openxmlformats.org/officeDocument/2006/relationships/tags" Target="../tags/tag12.xml"/><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tags" Target="../tags/tag16.xml"/><Relationship Id="rId3"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tags" Target="../tags/tag17.xml"/><Relationship Id="rId2" Type="http://schemas.openxmlformats.org/officeDocument/2006/relationships/tags" Target="../tags/tag18.xml"/><Relationship Id="rId3"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4" Type="http://schemas.openxmlformats.org/officeDocument/2006/relationships/image" Target="../media/image7.gif"/><Relationship Id="rId5" Type="http://schemas.openxmlformats.org/officeDocument/2006/relationships/image" Target="../media/image8.gif"/><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3.xml"/><Relationship Id="rId3"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hyperlink" Target="http://www.youtube.com/watch?v=Rbuhdo0AZDU&amp;feature=related" TargetMode="External"/><Relationship Id="rId1" Type="http://schemas.openxmlformats.org/officeDocument/2006/relationships/tags" Target="../tags/tag3.xml"/><Relationship Id="rId2"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tags" Target="../tags/tag5.xml"/><Relationship Id="rId3"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tags" Target="../tags/tag7.xml"/><Relationship Id="rId3"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tags" Target="../tags/tag9.xml"/><Relationship Id="rId3"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1066800"/>
            <a:ext cx="6549615"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WAVES &amp; VIBRATIONS</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43010" name="Picture 2" descr="http://www.reefnews.com/reefnews/infopage/waves/wave.gif"/>
          <p:cNvPicPr>
            <a:picLocks noChangeAspect="1" noChangeArrowheads="1" noCrop="1"/>
          </p:cNvPicPr>
          <p:nvPr/>
        </p:nvPicPr>
        <p:blipFill>
          <a:blip r:embed="rId2"/>
          <a:srcRect/>
          <a:stretch>
            <a:fillRect/>
          </a:stretch>
        </p:blipFill>
        <p:spPr bwMode="auto">
          <a:xfrm>
            <a:off x="990600" y="2514600"/>
            <a:ext cx="7010400" cy="3505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PQuestion"/>
          <p:cNvSpPr>
            <a:spLocks noGrp="1" noChangeArrowheads="1"/>
          </p:cNvSpPr>
          <p:nvPr>
            <p:ph type="title"/>
          </p:nvPr>
        </p:nvSpPr>
        <p:spPr>
          <a:xfrm>
            <a:off x="457200" y="122238"/>
            <a:ext cx="7543800" cy="792162"/>
          </a:xfrm>
        </p:spPr>
        <p:txBody>
          <a:bodyPr/>
          <a:lstStyle/>
          <a:p>
            <a:pPr eaLnBrk="1" hangingPunct="1"/>
            <a:r>
              <a:rPr lang="en-US" smtClean="0"/>
              <a:t>If the following waves differ in  </a:t>
            </a:r>
          </a:p>
        </p:txBody>
      </p:sp>
      <p:grpSp>
        <p:nvGrpSpPr>
          <p:cNvPr id="2" name="Group 19"/>
          <p:cNvGrpSpPr>
            <a:grpSpLocks/>
          </p:cNvGrpSpPr>
          <p:nvPr/>
        </p:nvGrpSpPr>
        <p:grpSpPr bwMode="auto">
          <a:xfrm>
            <a:off x="3048000" y="1524000"/>
            <a:ext cx="10134600" cy="5030788"/>
            <a:chOff x="1920" y="960"/>
            <a:chExt cx="6384" cy="3169"/>
          </a:xfrm>
        </p:grpSpPr>
        <p:grpSp>
          <p:nvGrpSpPr>
            <p:cNvPr id="3" name="Group 7"/>
            <p:cNvGrpSpPr>
              <a:grpSpLocks/>
            </p:cNvGrpSpPr>
            <p:nvPr/>
          </p:nvGrpSpPr>
          <p:grpSpPr bwMode="auto">
            <a:xfrm>
              <a:off x="2208" y="2064"/>
              <a:ext cx="3552" cy="961"/>
              <a:chOff x="384" y="2493"/>
              <a:chExt cx="5136" cy="764"/>
            </a:xfrm>
          </p:grpSpPr>
          <p:sp>
            <p:nvSpPr>
              <p:cNvPr id="36876" name="Freeform 8"/>
              <p:cNvSpPr>
                <a:spLocks/>
              </p:cNvSpPr>
              <p:nvPr/>
            </p:nvSpPr>
            <p:spPr bwMode="auto">
              <a:xfrm>
                <a:off x="711" y="2493"/>
                <a:ext cx="4267" cy="764"/>
              </a:xfrm>
              <a:custGeom>
                <a:avLst/>
                <a:gdLst>
                  <a:gd name="T0" fmla="*/ 0 w 4267"/>
                  <a:gd name="T1" fmla="*/ 718 h 764"/>
                  <a:gd name="T2" fmla="*/ 711 w 4267"/>
                  <a:gd name="T3" fmla="*/ 7 h 764"/>
                  <a:gd name="T4" fmla="*/ 1634 w 4267"/>
                  <a:gd name="T5" fmla="*/ 762 h 764"/>
                  <a:gd name="T6" fmla="*/ 2553 w 4267"/>
                  <a:gd name="T7" fmla="*/ 19 h 764"/>
                  <a:gd name="T8" fmla="*/ 3490 w 4267"/>
                  <a:gd name="T9" fmla="*/ 751 h 764"/>
                  <a:gd name="T10" fmla="*/ 4267 w 4267"/>
                  <a:gd name="T11" fmla="*/ 40 h 764"/>
                  <a:gd name="T12" fmla="*/ 0 60000 65536"/>
                  <a:gd name="T13" fmla="*/ 0 60000 65536"/>
                  <a:gd name="T14" fmla="*/ 0 60000 65536"/>
                  <a:gd name="T15" fmla="*/ 0 60000 65536"/>
                  <a:gd name="T16" fmla="*/ 0 60000 65536"/>
                  <a:gd name="T17" fmla="*/ 0 60000 65536"/>
                  <a:gd name="T18" fmla="*/ 0 w 4267"/>
                  <a:gd name="T19" fmla="*/ 0 h 764"/>
                  <a:gd name="T20" fmla="*/ 4267 w 4267"/>
                  <a:gd name="T21" fmla="*/ 764 h 764"/>
                </a:gdLst>
                <a:ahLst/>
                <a:cxnLst>
                  <a:cxn ang="T12">
                    <a:pos x="T0" y="T1"/>
                  </a:cxn>
                  <a:cxn ang="T13">
                    <a:pos x="T2" y="T3"/>
                  </a:cxn>
                  <a:cxn ang="T14">
                    <a:pos x="T4" y="T5"/>
                  </a:cxn>
                  <a:cxn ang="T15">
                    <a:pos x="T6" y="T7"/>
                  </a:cxn>
                  <a:cxn ang="T16">
                    <a:pos x="T8" y="T9"/>
                  </a:cxn>
                  <a:cxn ang="T17">
                    <a:pos x="T10" y="T11"/>
                  </a:cxn>
                </a:cxnLst>
                <a:rect l="T18" t="T19" r="T20" b="T21"/>
                <a:pathLst>
                  <a:path w="4267" h="764">
                    <a:moveTo>
                      <a:pt x="0" y="718"/>
                    </a:moveTo>
                    <a:cubicBezTo>
                      <a:pt x="117" y="601"/>
                      <a:pt x="439" y="0"/>
                      <a:pt x="711" y="7"/>
                    </a:cubicBezTo>
                    <a:cubicBezTo>
                      <a:pt x="983" y="14"/>
                      <a:pt x="1327" y="760"/>
                      <a:pt x="1634" y="762"/>
                    </a:cubicBezTo>
                    <a:cubicBezTo>
                      <a:pt x="1941" y="764"/>
                      <a:pt x="2244" y="21"/>
                      <a:pt x="2553" y="19"/>
                    </a:cubicBezTo>
                    <a:cubicBezTo>
                      <a:pt x="2862" y="17"/>
                      <a:pt x="3204" y="747"/>
                      <a:pt x="3490" y="751"/>
                    </a:cubicBezTo>
                    <a:cubicBezTo>
                      <a:pt x="3776" y="755"/>
                      <a:pt x="4105" y="188"/>
                      <a:pt x="4267" y="40"/>
                    </a:cubicBezTo>
                  </a:path>
                </a:pathLst>
              </a:custGeom>
              <a:noFill/>
              <a:ln w="76200">
                <a:solidFill>
                  <a:srgbClr val="0000FF"/>
                </a:solidFill>
                <a:round/>
                <a:headEnd/>
                <a:tailEnd/>
              </a:ln>
            </p:spPr>
            <p:txBody>
              <a:bodyPr wrap="none" anchor="ctr"/>
              <a:lstStyle/>
              <a:p>
                <a:endParaRPr lang="en-US"/>
              </a:p>
            </p:txBody>
          </p:sp>
          <p:sp>
            <p:nvSpPr>
              <p:cNvPr id="36877" name="Line 9"/>
              <p:cNvSpPr>
                <a:spLocks noChangeShapeType="1"/>
              </p:cNvSpPr>
              <p:nvPr/>
            </p:nvSpPr>
            <p:spPr bwMode="auto">
              <a:xfrm>
                <a:off x="384" y="2880"/>
                <a:ext cx="5136" cy="0"/>
              </a:xfrm>
              <a:prstGeom prst="line">
                <a:avLst/>
              </a:prstGeom>
              <a:noFill/>
              <a:ln w="9525">
                <a:solidFill>
                  <a:schemeClr val="tx1"/>
                </a:solidFill>
                <a:prstDash val="sysDot"/>
                <a:round/>
                <a:headEnd/>
                <a:tailEnd/>
              </a:ln>
            </p:spPr>
            <p:txBody>
              <a:bodyPr wrap="none" anchor="ctr"/>
              <a:lstStyle/>
              <a:p>
                <a:endParaRPr lang="en-US"/>
              </a:p>
            </p:txBody>
          </p:sp>
        </p:grpSp>
        <p:grpSp>
          <p:nvGrpSpPr>
            <p:cNvPr id="4" name="Group 13"/>
            <p:cNvGrpSpPr>
              <a:grpSpLocks/>
            </p:cNvGrpSpPr>
            <p:nvPr/>
          </p:nvGrpSpPr>
          <p:grpSpPr bwMode="auto">
            <a:xfrm>
              <a:off x="1920" y="960"/>
              <a:ext cx="6384" cy="961"/>
              <a:chOff x="384" y="2493"/>
              <a:chExt cx="5136" cy="764"/>
            </a:xfrm>
          </p:grpSpPr>
          <p:sp>
            <p:nvSpPr>
              <p:cNvPr id="36874" name="Freeform 14"/>
              <p:cNvSpPr>
                <a:spLocks/>
              </p:cNvSpPr>
              <p:nvPr/>
            </p:nvSpPr>
            <p:spPr bwMode="auto">
              <a:xfrm>
                <a:off x="711" y="2493"/>
                <a:ext cx="4267" cy="764"/>
              </a:xfrm>
              <a:custGeom>
                <a:avLst/>
                <a:gdLst>
                  <a:gd name="T0" fmla="*/ 0 w 4267"/>
                  <a:gd name="T1" fmla="*/ 718 h 764"/>
                  <a:gd name="T2" fmla="*/ 711 w 4267"/>
                  <a:gd name="T3" fmla="*/ 7 h 764"/>
                  <a:gd name="T4" fmla="*/ 1634 w 4267"/>
                  <a:gd name="T5" fmla="*/ 762 h 764"/>
                  <a:gd name="T6" fmla="*/ 2553 w 4267"/>
                  <a:gd name="T7" fmla="*/ 19 h 764"/>
                  <a:gd name="T8" fmla="*/ 3490 w 4267"/>
                  <a:gd name="T9" fmla="*/ 751 h 764"/>
                  <a:gd name="T10" fmla="*/ 4267 w 4267"/>
                  <a:gd name="T11" fmla="*/ 40 h 764"/>
                  <a:gd name="T12" fmla="*/ 0 60000 65536"/>
                  <a:gd name="T13" fmla="*/ 0 60000 65536"/>
                  <a:gd name="T14" fmla="*/ 0 60000 65536"/>
                  <a:gd name="T15" fmla="*/ 0 60000 65536"/>
                  <a:gd name="T16" fmla="*/ 0 60000 65536"/>
                  <a:gd name="T17" fmla="*/ 0 60000 65536"/>
                  <a:gd name="T18" fmla="*/ 0 w 4267"/>
                  <a:gd name="T19" fmla="*/ 0 h 764"/>
                  <a:gd name="T20" fmla="*/ 4267 w 4267"/>
                  <a:gd name="T21" fmla="*/ 764 h 764"/>
                </a:gdLst>
                <a:ahLst/>
                <a:cxnLst>
                  <a:cxn ang="T12">
                    <a:pos x="T0" y="T1"/>
                  </a:cxn>
                  <a:cxn ang="T13">
                    <a:pos x="T2" y="T3"/>
                  </a:cxn>
                  <a:cxn ang="T14">
                    <a:pos x="T4" y="T5"/>
                  </a:cxn>
                  <a:cxn ang="T15">
                    <a:pos x="T6" y="T7"/>
                  </a:cxn>
                  <a:cxn ang="T16">
                    <a:pos x="T8" y="T9"/>
                  </a:cxn>
                  <a:cxn ang="T17">
                    <a:pos x="T10" y="T11"/>
                  </a:cxn>
                </a:cxnLst>
                <a:rect l="T18" t="T19" r="T20" b="T21"/>
                <a:pathLst>
                  <a:path w="4267" h="764">
                    <a:moveTo>
                      <a:pt x="0" y="718"/>
                    </a:moveTo>
                    <a:cubicBezTo>
                      <a:pt x="117" y="601"/>
                      <a:pt x="439" y="0"/>
                      <a:pt x="711" y="7"/>
                    </a:cubicBezTo>
                    <a:cubicBezTo>
                      <a:pt x="983" y="14"/>
                      <a:pt x="1327" y="760"/>
                      <a:pt x="1634" y="762"/>
                    </a:cubicBezTo>
                    <a:cubicBezTo>
                      <a:pt x="1941" y="764"/>
                      <a:pt x="2244" y="21"/>
                      <a:pt x="2553" y="19"/>
                    </a:cubicBezTo>
                    <a:cubicBezTo>
                      <a:pt x="2862" y="17"/>
                      <a:pt x="3204" y="747"/>
                      <a:pt x="3490" y="751"/>
                    </a:cubicBezTo>
                    <a:cubicBezTo>
                      <a:pt x="3776" y="755"/>
                      <a:pt x="4105" y="188"/>
                      <a:pt x="4267" y="40"/>
                    </a:cubicBezTo>
                  </a:path>
                </a:pathLst>
              </a:custGeom>
              <a:noFill/>
              <a:ln w="76200">
                <a:solidFill>
                  <a:srgbClr val="0000FF"/>
                </a:solidFill>
                <a:round/>
                <a:headEnd/>
                <a:tailEnd/>
              </a:ln>
            </p:spPr>
            <p:txBody>
              <a:bodyPr wrap="none" anchor="ctr"/>
              <a:lstStyle/>
              <a:p>
                <a:endParaRPr lang="en-US"/>
              </a:p>
            </p:txBody>
          </p:sp>
          <p:sp>
            <p:nvSpPr>
              <p:cNvPr id="36875" name="Line 15"/>
              <p:cNvSpPr>
                <a:spLocks noChangeShapeType="1"/>
              </p:cNvSpPr>
              <p:nvPr/>
            </p:nvSpPr>
            <p:spPr bwMode="auto">
              <a:xfrm>
                <a:off x="384" y="2880"/>
                <a:ext cx="5136" cy="0"/>
              </a:xfrm>
              <a:prstGeom prst="line">
                <a:avLst/>
              </a:prstGeom>
              <a:noFill/>
              <a:ln w="9525">
                <a:solidFill>
                  <a:schemeClr val="tx1"/>
                </a:solidFill>
                <a:prstDash val="sysDot"/>
                <a:round/>
                <a:headEnd/>
                <a:tailEnd/>
              </a:ln>
            </p:spPr>
            <p:txBody>
              <a:bodyPr wrap="none" anchor="ctr"/>
              <a:lstStyle/>
              <a:p>
                <a:endParaRPr lang="en-US"/>
              </a:p>
            </p:txBody>
          </p:sp>
        </p:grpSp>
        <p:grpSp>
          <p:nvGrpSpPr>
            <p:cNvPr id="5" name="Group 16"/>
            <p:cNvGrpSpPr>
              <a:grpSpLocks/>
            </p:cNvGrpSpPr>
            <p:nvPr/>
          </p:nvGrpSpPr>
          <p:grpSpPr bwMode="auto">
            <a:xfrm>
              <a:off x="3408" y="3168"/>
              <a:ext cx="1536" cy="961"/>
              <a:chOff x="384" y="2493"/>
              <a:chExt cx="5136" cy="764"/>
            </a:xfrm>
          </p:grpSpPr>
          <p:sp>
            <p:nvSpPr>
              <p:cNvPr id="36872" name="Freeform 17"/>
              <p:cNvSpPr>
                <a:spLocks/>
              </p:cNvSpPr>
              <p:nvPr/>
            </p:nvSpPr>
            <p:spPr bwMode="auto">
              <a:xfrm>
                <a:off x="711" y="2493"/>
                <a:ext cx="4267" cy="764"/>
              </a:xfrm>
              <a:custGeom>
                <a:avLst/>
                <a:gdLst>
                  <a:gd name="T0" fmla="*/ 0 w 4267"/>
                  <a:gd name="T1" fmla="*/ 718 h 764"/>
                  <a:gd name="T2" fmla="*/ 711 w 4267"/>
                  <a:gd name="T3" fmla="*/ 7 h 764"/>
                  <a:gd name="T4" fmla="*/ 1634 w 4267"/>
                  <a:gd name="T5" fmla="*/ 762 h 764"/>
                  <a:gd name="T6" fmla="*/ 2553 w 4267"/>
                  <a:gd name="T7" fmla="*/ 19 h 764"/>
                  <a:gd name="T8" fmla="*/ 3490 w 4267"/>
                  <a:gd name="T9" fmla="*/ 751 h 764"/>
                  <a:gd name="T10" fmla="*/ 4267 w 4267"/>
                  <a:gd name="T11" fmla="*/ 40 h 764"/>
                  <a:gd name="T12" fmla="*/ 0 60000 65536"/>
                  <a:gd name="T13" fmla="*/ 0 60000 65536"/>
                  <a:gd name="T14" fmla="*/ 0 60000 65536"/>
                  <a:gd name="T15" fmla="*/ 0 60000 65536"/>
                  <a:gd name="T16" fmla="*/ 0 60000 65536"/>
                  <a:gd name="T17" fmla="*/ 0 60000 65536"/>
                  <a:gd name="T18" fmla="*/ 0 w 4267"/>
                  <a:gd name="T19" fmla="*/ 0 h 764"/>
                  <a:gd name="T20" fmla="*/ 4267 w 4267"/>
                  <a:gd name="T21" fmla="*/ 764 h 764"/>
                </a:gdLst>
                <a:ahLst/>
                <a:cxnLst>
                  <a:cxn ang="T12">
                    <a:pos x="T0" y="T1"/>
                  </a:cxn>
                  <a:cxn ang="T13">
                    <a:pos x="T2" y="T3"/>
                  </a:cxn>
                  <a:cxn ang="T14">
                    <a:pos x="T4" y="T5"/>
                  </a:cxn>
                  <a:cxn ang="T15">
                    <a:pos x="T6" y="T7"/>
                  </a:cxn>
                  <a:cxn ang="T16">
                    <a:pos x="T8" y="T9"/>
                  </a:cxn>
                  <a:cxn ang="T17">
                    <a:pos x="T10" y="T11"/>
                  </a:cxn>
                </a:cxnLst>
                <a:rect l="T18" t="T19" r="T20" b="T21"/>
                <a:pathLst>
                  <a:path w="4267" h="764">
                    <a:moveTo>
                      <a:pt x="0" y="718"/>
                    </a:moveTo>
                    <a:cubicBezTo>
                      <a:pt x="117" y="601"/>
                      <a:pt x="439" y="0"/>
                      <a:pt x="711" y="7"/>
                    </a:cubicBezTo>
                    <a:cubicBezTo>
                      <a:pt x="983" y="14"/>
                      <a:pt x="1327" y="760"/>
                      <a:pt x="1634" y="762"/>
                    </a:cubicBezTo>
                    <a:cubicBezTo>
                      <a:pt x="1941" y="764"/>
                      <a:pt x="2244" y="21"/>
                      <a:pt x="2553" y="19"/>
                    </a:cubicBezTo>
                    <a:cubicBezTo>
                      <a:pt x="2862" y="17"/>
                      <a:pt x="3204" y="747"/>
                      <a:pt x="3490" y="751"/>
                    </a:cubicBezTo>
                    <a:cubicBezTo>
                      <a:pt x="3776" y="755"/>
                      <a:pt x="4105" y="188"/>
                      <a:pt x="4267" y="40"/>
                    </a:cubicBezTo>
                  </a:path>
                </a:pathLst>
              </a:custGeom>
              <a:noFill/>
              <a:ln w="76200">
                <a:solidFill>
                  <a:srgbClr val="0000FF"/>
                </a:solidFill>
                <a:round/>
                <a:headEnd/>
                <a:tailEnd/>
              </a:ln>
            </p:spPr>
            <p:txBody>
              <a:bodyPr wrap="none" anchor="ctr"/>
              <a:lstStyle/>
              <a:p>
                <a:endParaRPr lang="en-US"/>
              </a:p>
            </p:txBody>
          </p:sp>
          <p:sp>
            <p:nvSpPr>
              <p:cNvPr id="36873" name="Line 18"/>
              <p:cNvSpPr>
                <a:spLocks noChangeShapeType="1"/>
              </p:cNvSpPr>
              <p:nvPr/>
            </p:nvSpPr>
            <p:spPr bwMode="auto">
              <a:xfrm>
                <a:off x="384" y="2880"/>
                <a:ext cx="5136" cy="0"/>
              </a:xfrm>
              <a:prstGeom prst="line">
                <a:avLst/>
              </a:prstGeom>
              <a:noFill/>
              <a:ln w="9525">
                <a:solidFill>
                  <a:schemeClr val="tx1"/>
                </a:solidFill>
                <a:prstDash val="sysDot"/>
                <a:round/>
                <a:headEnd/>
                <a:tailEnd/>
              </a:ln>
            </p:spPr>
            <p:txBody>
              <a:bodyPr wrap="none" anchor="ctr"/>
              <a:lstStyle/>
              <a:p>
                <a:endParaRPr lang="en-US"/>
              </a:p>
            </p:txBody>
          </p:sp>
        </p:grpSp>
      </p:grpSp>
      <p:sp>
        <p:nvSpPr>
          <p:cNvPr id="159775" name="Text Box 31"/>
          <p:cNvSpPr txBox="1">
            <a:spLocks noChangeArrowheads="1"/>
          </p:cNvSpPr>
          <p:nvPr/>
        </p:nvSpPr>
        <p:spPr bwMode="auto">
          <a:xfrm>
            <a:off x="381000" y="1676400"/>
            <a:ext cx="3581400" cy="2286000"/>
          </a:xfrm>
          <a:prstGeom prst="rect">
            <a:avLst/>
          </a:prstGeom>
          <a:solidFill>
            <a:srgbClr val="FFFF00"/>
          </a:solidFill>
          <a:ln w="9525">
            <a:noFill/>
            <a:miter lim="800000"/>
            <a:headEnd/>
            <a:tailEnd/>
          </a:ln>
        </p:spPr>
        <p:txBody>
          <a:bodyPr>
            <a:spAutoFit/>
          </a:bodyPr>
          <a:lstStyle/>
          <a:p>
            <a:pPr>
              <a:spcBef>
                <a:spcPct val="50000"/>
              </a:spcBef>
            </a:pPr>
            <a:r>
              <a:rPr lang="en-US" sz="3200"/>
              <a:t>What does this mean in terms of light and sound?</a:t>
            </a:r>
          </a:p>
          <a:p>
            <a:pPr>
              <a:spcBef>
                <a:spcPct val="50000"/>
              </a:spcBef>
            </a:pPr>
            <a:endParaRPr lang="en-US" sz="3200"/>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5810" name="Rectangle 2"/>
          <p:cNvSpPr>
            <a:spLocks noChangeArrowheads="1"/>
          </p:cNvSpPr>
          <p:nvPr/>
        </p:nvSpPr>
        <p:spPr bwMode="auto">
          <a:xfrm>
            <a:off x="227013" y="1196975"/>
            <a:ext cx="8688387" cy="1631216"/>
          </a:xfrm>
          <a:prstGeom prst="rect">
            <a:avLst/>
          </a:prstGeom>
          <a:noFill/>
          <a:ln w="9525">
            <a:noFill/>
            <a:miter lim="800000"/>
            <a:headEnd/>
            <a:tailEnd/>
          </a:ln>
          <a:effectLst/>
        </p:spPr>
        <p:txBody>
          <a:bodyPr>
            <a:spAutoFit/>
          </a:bodyPr>
          <a:lstStyle/>
          <a:p>
            <a:pPr marL="284163" indent="-284163">
              <a:buFontTx/>
              <a:buChar char="•"/>
            </a:pPr>
            <a:r>
              <a:rPr lang="en-US" sz="2000" dirty="0">
                <a:solidFill>
                  <a:srgbClr val="000000"/>
                </a:solidFill>
              </a:rPr>
              <a:t>The high points on a wave are called </a:t>
            </a:r>
            <a:r>
              <a:rPr lang="en-US" sz="2000" b="1" dirty="0" smtClean="0">
                <a:solidFill>
                  <a:srgbClr val="000000"/>
                </a:solidFill>
              </a:rPr>
              <a:t>______________________. </a:t>
            </a:r>
            <a:endParaRPr lang="en-US" sz="2000" dirty="0">
              <a:solidFill>
                <a:srgbClr val="000000"/>
              </a:solidFill>
            </a:endParaRPr>
          </a:p>
          <a:p>
            <a:pPr marL="284163" indent="-284163">
              <a:buFontTx/>
              <a:buChar char="•"/>
            </a:pPr>
            <a:r>
              <a:rPr lang="en-US" sz="2000" dirty="0">
                <a:solidFill>
                  <a:srgbClr val="000000"/>
                </a:solidFill>
              </a:rPr>
              <a:t>The low points on a wave are called </a:t>
            </a:r>
            <a:r>
              <a:rPr lang="en-US" sz="2000" b="1" dirty="0" smtClean="0">
                <a:solidFill>
                  <a:srgbClr val="000000"/>
                </a:solidFill>
              </a:rPr>
              <a:t>______________________. </a:t>
            </a:r>
            <a:endParaRPr lang="en-US" sz="2000" dirty="0">
              <a:solidFill>
                <a:srgbClr val="000000"/>
              </a:solidFill>
            </a:endParaRPr>
          </a:p>
          <a:p>
            <a:pPr marL="284163" indent="-284163">
              <a:buFontTx/>
              <a:buChar char="•"/>
            </a:pPr>
            <a:r>
              <a:rPr lang="en-US" sz="2000" dirty="0">
                <a:solidFill>
                  <a:srgbClr val="000000"/>
                </a:solidFill>
              </a:rPr>
              <a:t>The term </a:t>
            </a:r>
            <a:r>
              <a:rPr lang="en-US" sz="2000" b="1" dirty="0" smtClean="0">
                <a:solidFill>
                  <a:srgbClr val="000000"/>
                </a:solidFill>
              </a:rPr>
              <a:t>___________________ </a:t>
            </a:r>
            <a:r>
              <a:rPr lang="en-US" sz="2000" dirty="0">
                <a:solidFill>
                  <a:srgbClr val="000000"/>
                </a:solidFill>
              </a:rPr>
              <a:t>refers to the distance from the midpoint to the crest (or trough) of the wave. </a:t>
            </a:r>
          </a:p>
          <a:p>
            <a:pPr marL="284163" indent="-284163">
              <a:buFontTx/>
              <a:buChar char="•"/>
            </a:pPr>
            <a:r>
              <a:rPr lang="en-US" sz="2000" dirty="0">
                <a:solidFill>
                  <a:srgbClr val="000000"/>
                </a:solidFill>
              </a:rPr>
              <a:t>The amplitude is the maximum displacement from </a:t>
            </a:r>
            <a:r>
              <a:rPr lang="en-US" sz="2000" dirty="0" smtClean="0">
                <a:solidFill>
                  <a:srgbClr val="000000"/>
                </a:solidFill>
              </a:rPr>
              <a:t>______________________.</a:t>
            </a:r>
            <a:endParaRPr lang="en-US" sz="2000" dirty="0">
              <a:solidFill>
                <a:srgbClr val="000000"/>
              </a:solidFill>
            </a:endParaRPr>
          </a:p>
        </p:txBody>
      </p:sp>
      <p:sp>
        <p:nvSpPr>
          <p:cNvPr id="4855811" name="Rectangle 3"/>
          <p:cNvSpPr>
            <a:spLocks noChangeArrowheads="1"/>
          </p:cNvSpPr>
          <p:nvPr/>
        </p:nvSpPr>
        <p:spPr bwMode="auto">
          <a:xfrm>
            <a:off x="230188" y="623888"/>
            <a:ext cx="8685212" cy="519112"/>
          </a:xfrm>
          <a:prstGeom prst="rect">
            <a:avLst/>
          </a:prstGeom>
          <a:noFill/>
          <a:ln w="9525">
            <a:noFill/>
            <a:miter lim="800000"/>
            <a:headEnd/>
            <a:tailEnd/>
          </a:ln>
          <a:effectLst/>
        </p:spPr>
        <p:txBody>
          <a:bodyPr>
            <a:spAutoFit/>
          </a:bodyPr>
          <a:lstStyle/>
          <a:p>
            <a:pPr>
              <a:spcBef>
                <a:spcPct val="0"/>
              </a:spcBef>
            </a:pPr>
            <a:r>
              <a:rPr lang="en-US" sz="2800" b="1">
                <a:solidFill>
                  <a:schemeClr val="tx1"/>
                </a:solidFill>
              </a:rPr>
              <a:t>25.2</a:t>
            </a:r>
            <a:r>
              <a:rPr lang="en-US" sz="2800" b="1">
                <a:solidFill>
                  <a:srgbClr val="007B32"/>
                </a:solidFill>
              </a:rPr>
              <a:t> </a:t>
            </a:r>
            <a:r>
              <a:rPr lang="en-US" sz="2800" b="1">
                <a:solidFill>
                  <a:srgbClr val="E63219"/>
                </a:solidFill>
              </a:rPr>
              <a:t>Wave Description</a:t>
            </a:r>
          </a:p>
        </p:txBody>
      </p:sp>
      <p:pic>
        <p:nvPicPr>
          <p:cNvPr id="4855812" name="Picture 4" descr="CPPE-Ch25-2_p492-Wave"/>
          <p:cNvPicPr>
            <a:picLocks noChangeAspect="1" noChangeArrowheads="1"/>
          </p:cNvPicPr>
          <p:nvPr/>
        </p:nvPicPr>
        <p:blipFill>
          <a:blip r:embed="rId3"/>
          <a:srcRect/>
          <a:stretch>
            <a:fillRect/>
          </a:stretch>
        </p:blipFill>
        <p:spPr bwMode="auto">
          <a:xfrm>
            <a:off x="914400" y="3733800"/>
            <a:ext cx="7313613" cy="223202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7" descr="advanced-em-spectrum"/>
          <p:cNvSpPr>
            <a:spLocks noChangeAspect="1" noChangeArrowheads="1"/>
          </p:cNvSpPr>
          <p:nvPr/>
        </p:nvSpPr>
        <p:spPr bwMode="auto">
          <a:xfrm>
            <a:off x="4424363" y="3281363"/>
            <a:ext cx="296862" cy="296862"/>
          </a:xfrm>
          <a:prstGeom prst="rect">
            <a:avLst/>
          </a:prstGeom>
          <a:noFill/>
          <a:ln w="9525">
            <a:noFill/>
            <a:miter lim="800000"/>
            <a:headEnd/>
            <a:tailEnd/>
          </a:ln>
        </p:spPr>
        <p:txBody>
          <a:bodyPr/>
          <a:lstStyle/>
          <a:p>
            <a:endParaRPr lang="en-US"/>
          </a:p>
        </p:txBody>
      </p:sp>
      <p:pic>
        <p:nvPicPr>
          <p:cNvPr id="37891" name="Picture 9" descr="advanced-em-spectrum"/>
          <p:cNvPicPr>
            <a:picLocks noChangeAspect="1" noChangeArrowheads="1"/>
          </p:cNvPicPr>
          <p:nvPr/>
        </p:nvPicPr>
        <p:blipFill>
          <a:blip r:embed="rId4"/>
          <a:srcRect/>
          <a:stretch>
            <a:fillRect/>
          </a:stretch>
        </p:blipFill>
        <p:spPr bwMode="auto">
          <a:xfrm>
            <a:off x="0" y="0"/>
            <a:ext cx="9144000" cy="4757738"/>
          </a:xfrm>
          <a:prstGeom prst="rect">
            <a:avLst/>
          </a:prstGeom>
          <a:noFill/>
          <a:ln w="9525">
            <a:noFill/>
            <a:miter lim="800000"/>
            <a:headEnd/>
            <a:tailEnd/>
          </a:ln>
        </p:spPr>
      </p:pic>
      <p:pic>
        <p:nvPicPr>
          <p:cNvPr id="113675" name="Picture 11" descr="02-em-spectrum"/>
          <p:cNvPicPr>
            <a:picLocks noChangeAspect="1" noChangeArrowheads="1"/>
          </p:cNvPicPr>
          <p:nvPr/>
        </p:nvPicPr>
        <p:blipFill>
          <a:blip r:embed="rId5">
            <a:lum contrast="12000"/>
          </a:blip>
          <a:srcRect t="24167" b="26628"/>
          <a:stretch>
            <a:fillRect/>
          </a:stretch>
        </p:blipFill>
        <p:spPr bwMode="auto">
          <a:xfrm>
            <a:off x="0" y="4816475"/>
            <a:ext cx="9144000" cy="2041525"/>
          </a:xfrm>
          <a:prstGeom prst="rect">
            <a:avLst/>
          </a:prstGeom>
          <a:noFill/>
          <a:ln w="9525">
            <a:noFill/>
            <a:miter lim="800000"/>
            <a:headEnd/>
            <a:tailEnd/>
          </a:ln>
        </p:spPr>
      </p:pic>
      <p:sp>
        <p:nvSpPr>
          <p:cNvPr id="37894" name="TextBox 5"/>
          <p:cNvSpPr txBox="1">
            <a:spLocks noChangeArrowheads="1"/>
          </p:cNvSpPr>
          <p:nvPr/>
        </p:nvSpPr>
        <p:spPr bwMode="auto">
          <a:xfrm>
            <a:off x="304800" y="3657600"/>
            <a:ext cx="1447800" cy="369888"/>
          </a:xfrm>
          <a:prstGeom prst="rect">
            <a:avLst/>
          </a:prstGeom>
          <a:noFill/>
          <a:ln w="9525">
            <a:noFill/>
            <a:miter lim="800000"/>
            <a:headEnd/>
            <a:tailEnd/>
          </a:ln>
        </p:spPr>
        <p:txBody>
          <a:bodyPr>
            <a:spAutoFit/>
          </a:bodyPr>
          <a:lstStyle/>
          <a:p>
            <a:r>
              <a:rPr lang="en-US">
                <a:hlinkClick r:id="rId6"/>
              </a:rPr>
              <a:t>videos</a:t>
            </a:r>
            <a:endParaRPr lang="en-US"/>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228600"/>
            <a:ext cx="7467600" cy="1143000"/>
          </a:xfrm>
        </p:spPr>
        <p:txBody>
          <a:bodyPr>
            <a:normAutofit fontScale="90000"/>
          </a:bodyPr>
          <a:lstStyle/>
          <a:p>
            <a:pPr algn="ctr" eaLnBrk="1" hangingPunct="1"/>
            <a:r>
              <a:rPr lang="en-US" sz="3500" smtClean="0"/>
              <a:t>Frequency Range of “Hearing” for Various Species*</a:t>
            </a:r>
          </a:p>
        </p:txBody>
      </p:sp>
      <p:graphicFrame>
        <p:nvGraphicFramePr>
          <p:cNvPr id="88067" name="Group 3"/>
          <p:cNvGraphicFramePr>
            <a:graphicFrameLocks noGrp="1"/>
          </p:cNvGraphicFramePr>
          <p:nvPr/>
        </p:nvGraphicFramePr>
        <p:xfrm>
          <a:off x="1524000" y="1397000"/>
          <a:ext cx="6096000" cy="4876800"/>
        </p:xfrm>
        <a:graphic>
          <a:graphicData uri="http://schemas.openxmlformats.org/drawingml/2006/table">
            <a:tbl>
              <a:tblPr/>
              <a:tblGrid>
                <a:gridCol w="3048000"/>
                <a:gridCol w="3048000"/>
              </a:tblGrid>
              <a:tr h="406400">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8000"/>
                          </a:solidFill>
                          <a:effectLst/>
                          <a:latin typeface="Arial" charset="0"/>
                        </a:rPr>
                        <a:t>Human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20-20,000 Hz</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6400">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8000"/>
                          </a:solidFill>
                          <a:effectLst/>
                          <a:latin typeface="Arial" charset="0"/>
                        </a:rPr>
                        <a:t>Cat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45-64,000 Hz</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6400">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8000"/>
                          </a:solidFill>
                          <a:effectLst/>
                          <a:latin typeface="Arial" charset="0"/>
                        </a:rPr>
                        <a:t>Dog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67-45,000 Hz</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6400">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8000"/>
                          </a:solidFill>
                          <a:effectLst/>
                          <a:latin typeface="Arial" charset="0"/>
                        </a:rPr>
                        <a:t>Cow</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23-35,000 Hz</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6400">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8000"/>
                          </a:solidFill>
                          <a:effectLst/>
                          <a:latin typeface="Arial" charset="0"/>
                        </a:rPr>
                        <a:t>Horse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55-33,500 Hz</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6400">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8000"/>
                          </a:solidFill>
                          <a:effectLst/>
                          <a:latin typeface="Arial" charset="0"/>
                        </a:rPr>
                        <a:t>Mouse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1,000-91,000 Hz</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6400">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8000"/>
                          </a:solidFill>
                          <a:effectLst/>
                          <a:latin typeface="Arial" charset="0"/>
                        </a:rPr>
                        <a:t>Bat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2,000-110,000 Hz</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6400">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8000"/>
                          </a:solidFill>
                          <a:effectLst/>
                          <a:latin typeface="Arial" charset="0"/>
                        </a:rPr>
                        <a:t>Beluga whale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1,000-123,000 Hz</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6400">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8000"/>
                          </a:solidFill>
                          <a:effectLst/>
                          <a:latin typeface="Arial" charset="0"/>
                        </a:rPr>
                        <a:t>Elephant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16-12,000 Hz</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06400">
                <a:tc>
                  <a:txBody>
                    <a:bodyPr/>
                    <a:lstStyle/>
                    <a:p>
                      <a:pPr marL="0" marR="0" lvl="0" indent="0" algn="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rgbClr val="008000"/>
                          </a:solidFill>
                          <a:effectLst/>
                          <a:latin typeface="Arial" charset="0"/>
                        </a:rPr>
                        <a:t>Parakeet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0" i="0" u="none" strike="noStrike" cap="none" normalizeH="0" baseline="0" smtClean="0">
                          <a:ln>
                            <a:noFill/>
                          </a:ln>
                          <a:solidFill>
                            <a:schemeClr val="tx1"/>
                          </a:solidFill>
                          <a:effectLst/>
                          <a:latin typeface="Arial" charset="0"/>
                        </a:rPr>
                        <a:t>200-12,000 Hz</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38950" name="Text Box 38"/>
          <p:cNvSpPr txBox="1">
            <a:spLocks noChangeArrowheads="1"/>
          </p:cNvSpPr>
          <p:nvPr/>
        </p:nvSpPr>
        <p:spPr bwMode="auto">
          <a:xfrm>
            <a:off x="8001000" y="1905000"/>
            <a:ext cx="838200" cy="457200"/>
          </a:xfrm>
          <a:prstGeom prst="rect">
            <a:avLst/>
          </a:prstGeom>
          <a:noFill/>
          <a:ln w="9525">
            <a:noFill/>
            <a:miter lim="800000"/>
            <a:headEnd/>
            <a:tailEnd/>
          </a:ln>
        </p:spPr>
        <p:txBody>
          <a:bodyPr>
            <a:spAutoFit/>
          </a:bodyPr>
          <a:lstStyle/>
          <a:p>
            <a:pPr>
              <a:spcBef>
                <a:spcPct val="50000"/>
              </a:spcBef>
            </a:pPr>
            <a:endParaRPr lang="en-US" sz="2400">
              <a:latin typeface="Tahoma" pitchFamily="34" charset="0"/>
            </a:endParaRPr>
          </a:p>
        </p:txBody>
      </p:sp>
      <p:sp>
        <p:nvSpPr>
          <p:cNvPr id="38951" name="Text Box 39"/>
          <p:cNvSpPr txBox="1">
            <a:spLocks noChangeArrowheads="1"/>
          </p:cNvSpPr>
          <p:nvPr/>
        </p:nvSpPr>
        <p:spPr bwMode="auto">
          <a:xfrm rot="10800000">
            <a:off x="8610600" y="1600200"/>
            <a:ext cx="366713" cy="4838700"/>
          </a:xfrm>
          <a:prstGeom prst="rect">
            <a:avLst/>
          </a:prstGeom>
          <a:noFill/>
          <a:ln w="9525">
            <a:noFill/>
            <a:miter lim="800000"/>
            <a:headEnd/>
            <a:tailEnd/>
          </a:ln>
        </p:spPr>
        <p:txBody>
          <a:bodyPr vert="eaVert">
            <a:spAutoFit/>
          </a:bodyPr>
          <a:lstStyle/>
          <a:p>
            <a:pPr>
              <a:spcBef>
                <a:spcPct val="50000"/>
              </a:spcBef>
            </a:pPr>
            <a:r>
              <a:rPr lang="en-US" sz="1200">
                <a:latin typeface="Tahoma" pitchFamily="34" charset="0"/>
              </a:rPr>
              <a:t>* Average ranges shown – sources vary as to exact ranges</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rgbClr val="000000"/>
                </a:solidFill>
                <a:ea typeface="Times New Roman" pitchFamily="18" charset="0"/>
                <a:cs typeface="Minion-Regular" charset="0"/>
              </a:rPr>
              <a:t>The </a:t>
            </a:r>
            <a:r>
              <a:rPr lang="en-US" u="sng" dirty="0" smtClean="0">
                <a:ea typeface="Times New Roman" pitchFamily="18" charset="0"/>
                <a:cs typeface="Minion-Regular" charset="0"/>
              </a:rPr>
              <a:t>_______________________</a:t>
            </a:r>
            <a:r>
              <a:rPr lang="en-US" dirty="0" smtClean="0">
                <a:solidFill>
                  <a:srgbClr val="000000"/>
                </a:solidFill>
                <a:ea typeface="Times New Roman" pitchFamily="18" charset="0"/>
                <a:cs typeface="Minion-Regular" charset="0"/>
              </a:rPr>
              <a:t> specifies the number of back-and-forth vibrations in a given time (usually one second). </a:t>
            </a:r>
          </a:p>
          <a:p>
            <a:pPr>
              <a:buNone/>
            </a:pPr>
            <a:endParaRPr lang="en-US" dirty="0" smtClean="0">
              <a:solidFill>
                <a:srgbClr val="000000"/>
              </a:solidFill>
              <a:ea typeface="Times New Roman" pitchFamily="18" charset="0"/>
              <a:cs typeface="Minion-Regular" charset="0"/>
            </a:endParaRPr>
          </a:p>
          <a:p>
            <a:r>
              <a:rPr lang="en-US" dirty="0" smtClean="0">
                <a:solidFill>
                  <a:srgbClr val="000000"/>
                </a:solidFill>
              </a:rPr>
              <a:t>A complete back-and-forth vibration is one cycle. </a:t>
            </a:r>
          </a:p>
          <a:p>
            <a:endParaRPr lang="en-US" dirty="0" smtClean="0">
              <a:solidFill>
                <a:srgbClr val="000000"/>
              </a:solidFill>
            </a:endParaRPr>
          </a:p>
          <a:p>
            <a:r>
              <a:rPr lang="en-US" dirty="0" smtClean="0">
                <a:solidFill>
                  <a:srgbClr val="000000"/>
                </a:solidFill>
              </a:rPr>
              <a:t>The unit of frequency is called the </a:t>
            </a:r>
            <a:r>
              <a:rPr lang="en-US" b="1" dirty="0" smtClean="0">
                <a:solidFill>
                  <a:srgbClr val="000000"/>
                </a:solidFill>
              </a:rPr>
              <a:t>__________ </a:t>
            </a:r>
            <a:r>
              <a:rPr lang="en-US" dirty="0" smtClean="0">
                <a:solidFill>
                  <a:srgbClr val="000000"/>
                </a:solidFill>
              </a:rPr>
              <a:t>(Hz) = cycles per second.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6050" name="Rectangle 2"/>
          <p:cNvSpPr>
            <a:spLocks noChangeArrowheads="1"/>
          </p:cNvSpPr>
          <p:nvPr/>
        </p:nvSpPr>
        <p:spPr bwMode="auto">
          <a:xfrm>
            <a:off x="227013" y="1196975"/>
            <a:ext cx="8231187" cy="1187450"/>
          </a:xfrm>
          <a:prstGeom prst="rect">
            <a:avLst/>
          </a:prstGeom>
          <a:noFill/>
          <a:ln w="9525">
            <a:noFill/>
            <a:miter lim="800000"/>
            <a:headEnd/>
            <a:tailEnd/>
          </a:ln>
          <a:effectLst/>
        </p:spPr>
        <p:txBody>
          <a:bodyPr>
            <a:spAutoFit/>
          </a:bodyPr>
          <a:lstStyle/>
          <a:p>
            <a:r>
              <a:rPr lang="en-US">
                <a:solidFill>
                  <a:srgbClr val="000000"/>
                </a:solidFill>
              </a:rPr>
              <a:t>Electrons in the antenna of an AM radio station at 960 kHz vibrate 960,000 times each second, producing 960-kHz radio waves.</a:t>
            </a:r>
          </a:p>
        </p:txBody>
      </p:sp>
      <p:sp>
        <p:nvSpPr>
          <p:cNvPr id="4866051" name="Rectangle 3"/>
          <p:cNvSpPr>
            <a:spLocks noChangeArrowheads="1"/>
          </p:cNvSpPr>
          <p:nvPr/>
        </p:nvSpPr>
        <p:spPr bwMode="auto">
          <a:xfrm>
            <a:off x="230188" y="623888"/>
            <a:ext cx="8685212" cy="519112"/>
          </a:xfrm>
          <a:prstGeom prst="rect">
            <a:avLst/>
          </a:prstGeom>
          <a:noFill/>
          <a:ln w="9525">
            <a:noFill/>
            <a:miter lim="800000"/>
            <a:headEnd/>
            <a:tailEnd/>
          </a:ln>
          <a:effectLst/>
        </p:spPr>
        <p:txBody>
          <a:bodyPr>
            <a:spAutoFit/>
          </a:bodyPr>
          <a:lstStyle/>
          <a:p>
            <a:pPr>
              <a:spcBef>
                <a:spcPct val="0"/>
              </a:spcBef>
            </a:pPr>
            <a:r>
              <a:rPr lang="en-US" sz="2800" b="1">
                <a:solidFill>
                  <a:schemeClr val="tx1"/>
                </a:solidFill>
              </a:rPr>
              <a:t>25.2</a:t>
            </a:r>
            <a:r>
              <a:rPr lang="en-US" sz="2800" b="1">
                <a:solidFill>
                  <a:srgbClr val="007B32"/>
                </a:solidFill>
              </a:rPr>
              <a:t> </a:t>
            </a:r>
            <a:r>
              <a:rPr lang="en-US" sz="2800" b="1">
                <a:solidFill>
                  <a:srgbClr val="E63219"/>
                </a:solidFill>
              </a:rPr>
              <a:t>Wave Description</a:t>
            </a:r>
          </a:p>
        </p:txBody>
      </p:sp>
      <p:pic>
        <p:nvPicPr>
          <p:cNvPr id="4866052" name="Picture 4" descr="CPPE-Ch25-2_p492-Antenna"/>
          <p:cNvPicPr>
            <a:picLocks noChangeAspect="1" noChangeArrowheads="1"/>
          </p:cNvPicPr>
          <p:nvPr/>
        </p:nvPicPr>
        <p:blipFill>
          <a:blip r:embed="rId3"/>
          <a:srcRect/>
          <a:stretch>
            <a:fillRect/>
          </a:stretch>
        </p:blipFill>
        <p:spPr bwMode="auto">
          <a:xfrm>
            <a:off x="2047875" y="2819400"/>
            <a:ext cx="5048250" cy="3335338"/>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685800" y="1219200"/>
            <a:ext cx="8458200" cy="5638800"/>
          </a:xfrm>
        </p:spPr>
        <p:txBody>
          <a:bodyPr/>
          <a:lstStyle/>
          <a:p>
            <a:pPr eaLnBrk="1" hangingPunct="1"/>
            <a:r>
              <a:rPr lang="en-US" sz="2800" dirty="0" smtClean="0">
                <a:solidFill>
                  <a:schemeClr val="hlink"/>
                </a:solidFill>
              </a:rPr>
              <a:t>Relationship between frequency and period</a:t>
            </a:r>
          </a:p>
          <a:p>
            <a:pPr lvl="1" eaLnBrk="1" hangingPunct="1"/>
            <a:r>
              <a:rPr lang="en-US" sz="2400" b="1" dirty="0" smtClean="0"/>
              <a:t>f = 1/T</a:t>
            </a:r>
            <a:r>
              <a:rPr lang="en-US" sz="2400" dirty="0" smtClean="0"/>
              <a:t>     or      </a:t>
            </a:r>
            <a:r>
              <a:rPr lang="en-US" sz="2400" b="1" dirty="0" smtClean="0"/>
              <a:t>T = 1/f</a:t>
            </a:r>
          </a:p>
          <a:p>
            <a:pPr eaLnBrk="1" hangingPunct="1"/>
            <a:r>
              <a:rPr lang="en-US" sz="2800" dirty="0" smtClean="0">
                <a:solidFill>
                  <a:schemeClr val="hlink"/>
                </a:solidFill>
              </a:rPr>
              <a:t>Speed</a:t>
            </a:r>
            <a:endParaRPr lang="en-US" sz="2800" dirty="0" smtClean="0"/>
          </a:p>
          <a:p>
            <a:pPr eaLnBrk="1" hangingPunct="1">
              <a:buFont typeface="Wingdings" pitchFamily="2" charset="2"/>
              <a:buNone/>
            </a:pPr>
            <a:r>
              <a:rPr lang="en-US" sz="2500" dirty="0" smtClean="0"/>
              <a:t>			</a:t>
            </a:r>
            <a:r>
              <a:rPr lang="en-US" sz="2500" b="1" dirty="0" smtClean="0"/>
              <a:t>v = f λ</a:t>
            </a:r>
          </a:p>
          <a:p>
            <a:pPr lvl="1" eaLnBrk="1" hangingPunct="1"/>
            <a:r>
              <a:rPr lang="en-US" sz="2400" dirty="0" smtClean="0"/>
              <a:t>Speed of sound:</a:t>
            </a:r>
          </a:p>
          <a:p>
            <a:pPr lvl="2" eaLnBrk="1" hangingPunct="1"/>
            <a:r>
              <a:rPr lang="en-US" sz="2100" b="1" dirty="0" smtClean="0">
                <a:cs typeface="Arial" pitchFamily="34" charset="0"/>
              </a:rPr>
              <a:t>v = 331 m/s + (0.61 x T)</a:t>
            </a:r>
            <a:r>
              <a:rPr lang="en-US" sz="2100" dirty="0" smtClean="0">
                <a:solidFill>
                  <a:srgbClr val="FF3300"/>
                </a:solidFill>
                <a:cs typeface="Arial" pitchFamily="34" charset="0"/>
              </a:rPr>
              <a:t>     </a:t>
            </a:r>
            <a:r>
              <a:rPr lang="en-US" sz="2100" dirty="0" smtClean="0">
                <a:cs typeface="Arial" pitchFamily="34" charset="0"/>
              </a:rPr>
              <a:t>(T in Celsius)</a:t>
            </a:r>
            <a:endParaRPr lang="en-US" sz="2100" dirty="0" smtClean="0">
              <a:solidFill>
                <a:srgbClr val="FF3300"/>
              </a:solidFill>
              <a:cs typeface="Arial" pitchFamily="34" charset="0"/>
            </a:endParaRPr>
          </a:p>
          <a:p>
            <a:pPr lvl="1" eaLnBrk="1" hangingPunct="1"/>
            <a:r>
              <a:rPr lang="en-US" sz="2400" dirty="0" smtClean="0">
                <a:cs typeface="Arial" pitchFamily="34" charset="0"/>
              </a:rPr>
              <a:t>Speed of light:</a:t>
            </a:r>
          </a:p>
          <a:p>
            <a:pPr lvl="2" eaLnBrk="1" hangingPunct="1"/>
            <a:r>
              <a:rPr lang="en-US" sz="2200" dirty="0" smtClean="0">
                <a:cs typeface="Arial" pitchFamily="34" charset="0"/>
              </a:rPr>
              <a:t>speed in vacuum = 3 x 10</a:t>
            </a:r>
            <a:r>
              <a:rPr lang="en-US" sz="2200" baseline="30000" dirty="0" smtClean="0">
                <a:cs typeface="Arial" pitchFamily="34" charset="0"/>
              </a:rPr>
              <a:t>8</a:t>
            </a:r>
            <a:r>
              <a:rPr lang="en-US" sz="2200" dirty="0" smtClean="0">
                <a:cs typeface="Arial" pitchFamily="34" charset="0"/>
              </a:rPr>
              <a:t> m/s</a:t>
            </a:r>
          </a:p>
        </p:txBody>
      </p:sp>
      <p:sp>
        <p:nvSpPr>
          <p:cNvPr id="39939" name="Rectangle 3"/>
          <p:cNvSpPr>
            <a:spLocks noGrp="1" noChangeArrowheads="1"/>
          </p:cNvSpPr>
          <p:nvPr>
            <p:ph type="title"/>
          </p:nvPr>
        </p:nvSpPr>
        <p:spPr>
          <a:xfrm>
            <a:off x="1219200" y="228600"/>
            <a:ext cx="6705600" cy="762000"/>
          </a:xfrm>
          <a:noFill/>
        </p:spPr>
        <p:txBody>
          <a:bodyPr/>
          <a:lstStyle/>
          <a:p>
            <a:pPr eaLnBrk="1" hangingPunct="1"/>
            <a:r>
              <a:rPr lang="en-US" smtClean="0"/>
              <a:t>Mathematics of Waves</a:t>
            </a:r>
          </a:p>
        </p:txBody>
      </p:sp>
      <p:sp>
        <p:nvSpPr>
          <p:cNvPr id="4" name="Rectangle 3"/>
          <p:cNvSpPr/>
          <p:nvPr/>
        </p:nvSpPr>
        <p:spPr>
          <a:xfrm>
            <a:off x="1066800" y="3200400"/>
            <a:ext cx="5181600" cy="1676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19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9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6530" name="Rectangle 2"/>
          <p:cNvSpPr>
            <a:spLocks noGrp="1" noChangeArrowheads="1"/>
          </p:cNvSpPr>
          <p:nvPr>
            <p:ph type="body" sz="half" idx="1"/>
          </p:nvPr>
        </p:nvSpPr>
        <p:spPr bwMode="auto">
          <a:xfrm>
            <a:off x="228600" y="1196975"/>
            <a:ext cx="8534400" cy="1687513"/>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solidFill>
                  <a:srgbClr val="FF4637"/>
                </a:solidFill>
                <a:ea typeface="Times New Roman" pitchFamily="18" charset="0"/>
                <a:cs typeface="Minion-Regular" charset="0"/>
              </a:rPr>
              <a:t>think!</a:t>
            </a:r>
          </a:p>
          <a:p>
            <a:pPr marL="0" indent="0">
              <a:buFontTx/>
              <a:buNone/>
            </a:pPr>
            <a:r>
              <a:rPr lang="en-US" sz="2400">
                <a:ea typeface="Times New Roman" pitchFamily="18" charset="0"/>
                <a:cs typeface="Minion-Regular" charset="0"/>
              </a:rPr>
              <a:t>The Sears Tower in Chicago sways back and forth at a frequency of about 0.1 Hz. What is its period of vibration?</a:t>
            </a:r>
            <a:br>
              <a:rPr lang="en-US" sz="2400">
                <a:ea typeface="Times New Roman" pitchFamily="18" charset="0"/>
                <a:cs typeface="Minion-Regular" charset="0"/>
              </a:rPr>
            </a:br>
            <a:endParaRPr lang="en-US" sz="2400">
              <a:ea typeface="Times New Roman" pitchFamily="18" charset="0"/>
              <a:cs typeface="Minion-Regular" charset="0"/>
            </a:endParaRPr>
          </a:p>
        </p:txBody>
      </p:sp>
      <p:sp>
        <p:nvSpPr>
          <p:cNvPr id="4886532" name="Rectangle 4"/>
          <p:cNvSpPr>
            <a:spLocks noChangeArrowheads="1"/>
          </p:cNvSpPr>
          <p:nvPr/>
        </p:nvSpPr>
        <p:spPr bwMode="auto">
          <a:xfrm>
            <a:off x="230188" y="623888"/>
            <a:ext cx="8685212" cy="519112"/>
          </a:xfrm>
          <a:prstGeom prst="rect">
            <a:avLst/>
          </a:prstGeom>
          <a:noFill/>
          <a:ln w="9525">
            <a:noFill/>
            <a:miter lim="800000"/>
            <a:headEnd/>
            <a:tailEnd/>
          </a:ln>
          <a:effectLst/>
        </p:spPr>
        <p:txBody>
          <a:bodyPr>
            <a:spAutoFit/>
          </a:bodyPr>
          <a:lstStyle/>
          <a:p>
            <a:pPr>
              <a:spcBef>
                <a:spcPct val="0"/>
              </a:spcBef>
            </a:pPr>
            <a:r>
              <a:rPr lang="en-US" sz="2800" b="1">
                <a:solidFill>
                  <a:schemeClr val="tx1"/>
                </a:solidFill>
              </a:rPr>
              <a:t>25.3</a:t>
            </a:r>
            <a:r>
              <a:rPr lang="en-US" sz="2800" b="1">
                <a:solidFill>
                  <a:srgbClr val="007B32"/>
                </a:solidFill>
              </a:rPr>
              <a:t> </a:t>
            </a:r>
            <a:r>
              <a:rPr lang="en-US" sz="2800" b="1">
                <a:solidFill>
                  <a:srgbClr val="E63219"/>
                </a:solidFill>
              </a:rPr>
              <a:t>Wave Motion</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62" name="Rectangle 2"/>
          <p:cNvSpPr>
            <a:spLocks noGrp="1" noChangeArrowheads="1"/>
          </p:cNvSpPr>
          <p:nvPr>
            <p:ph type="body" sz="half" idx="1"/>
          </p:nvPr>
        </p:nvSpPr>
        <p:spPr bwMode="auto">
          <a:xfrm>
            <a:off x="228600" y="1196975"/>
            <a:ext cx="8534400" cy="2052638"/>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b="1">
                <a:solidFill>
                  <a:srgbClr val="FF4637"/>
                </a:solidFill>
                <a:ea typeface="Times New Roman" pitchFamily="18" charset="0"/>
                <a:cs typeface="Minion-Regular" charset="0"/>
              </a:rPr>
              <a:t>think!</a:t>
            </a:r>
          </a:p>
          <a:p>
            <a:pPr marL="0" indent="0">
              <a:buFontTx/>
              <a:buNone/>
            </a:pPr>
            <a:r>
              <a:rPr lang="en-US" sz="2400">
                <a:solidFill>
                  <a:srgbClr val="000000"/>
                </a:solidFill>
                <a:ea typeface="Times New Roman" pitchFamily="18" charset="0"/>
                <a:cs typeface="Minion-Regular" charset="0"/>
              </a:rPr>
              <a:t>If a water wave vibrates up and down two times each second and the distance between wave crests is 1.5 m, what is the frequency of the wave? What is its wavelength? What is its speed</a:t>
            </a:r>
            <a:r>
              <a:rPr lang="en-US" sz="2400">
                <a:solidFill>
                  <a:srgbClr val="000000"/>
                </a:solidFill>
                <a:ea typeface="Times New Roman" pitchFamily="18" charset="0"/>
                <a:cs typeface="Avenir-Roman" charset="0"/>
              </a:rPr>
              <a:t>?</a:t>
            </a:r>
            <a:r>
              <a:rPr lang="en-US" sz="2400">
                <a:ea typeface="Times New Roman" pitchFamily="18" charset="0"/>
                <a:cs typeface="Minion-Regular" charset="0"/>
              </a:rPr>
              <a:t> </a:t>
            </a:r>
          </a:p>
        </p:txBody>
      </p:sp>
      <p:sp>
        <p:nvSpPr>
          <p:cNvPr id="4904964" name="Rectangle 4"/>
          <p:cNvSpPr>
            <a:spLocks noChangeArrowheads="1"/>
          </p:cNvSpPr>
          <p:nvPr/>
        </p:nvSpPr>
        <p:spPr bwMode="auto">
          <a:xfrm>
            <a:off x="230188" y="623888"/>
            <a:ext cx="8685212" cy="519112"/>
          </a:xfrm>
          <a:prstGeom prst="rect">
            <a:avLst/>
          </a:prstGeom>
          <a:noFill/>
          <a:ln w="9525">
            <a:noFill/>
            <a:miter lim="800000"/>
            <a:headEnd/>
            <a:tailEnd/>
          </a:ln>
          <a:effectLst/>
        </p:spPr>
        <p:txBody>
          <a:bodyPr>
            <a:spAutoFit/>
          </a:bodyPr>
          <a:lstStyle/>
          <a:p>
            <a:pPr>
              <a:spcBef>
                <a:spcPct val="0"/>
              </a:spcBef>
            </a:pPr>
            <a:r>
              <a:rPr lang="en-US" sz="2800" b="1">
                <a:solidFill>
                  <a:schemeClr val="tx1"/>
                </a:solidFill>
              </a:rPr>
              <a:t>25.4</a:t>
            </a:r>
            <a:r>
              <a:rPr lang="en-US" sz="2800" b="1">
                <a:solidFill>
                  <a:srgbClr val="007B32"/>
                </a:solidFill>
              </a:rPr>
              <a:t> </a:t>
            </a:r>
            <a:r>
              <a:rPr lang="en-US" sz="2800" b="1">
                <a:solidFill>
                  <a:srgbClr val="E63219"/>
                </a:solidFill>
              </a:rPr>
              <a:t>Wave Speed</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04800" y="2743200"/>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2" name="TPQuestion"/>
          <p:cNvSpPr>
            <a:spLocks noGrp="1" noChangeArrowheads="1"/>
          </p:cNvSpPr>
          <p:nvPr>
            <p:ph type="title"/>
          </p:nvPr>
        </p:nvSpPr>
        <p:spPr/>
        <p:txBody>
          <a:bodyPr>
            <a:normAutofit fontScale="90000"/>
          </a:bodyPr>
          <a:lstStyle/>
          <a:p>
            <a:pPr eaLnBrk="1" hangingPunct="1"/>
            <a:r>
              <a:rPr lang="en-US" sz="3500" smtClean="0"/>
              <a:t>What is the frequency of a wave that has a period of 0.0080 s?</a:t>
            </a:r>
          </a:p>
        </p:txBody>
      </p:sp>
      <p:sp>
        <p:nvSpPr>
          <p:cNvPr id="40963" name="TPAnswers"/>
          <p:cNvSpPr>
            <a:spLocks noGrp="1" noChangeArrowheads="1"/>
          </p:cNvSpPr>
          <p:nvPr>
            <p:ph type="body" idx="1"/>
            <p:custDataLst>
              <p:tags r:id="rId2"/>
            </p:custDataLst>
          </p:nvPr>
        </p:nvSpPr>
        <p:spPr>
          <a:xfrm>
            <a:off x="457200" y="1600200"/>
            <a:ext cx="4114800" cy="4411663"/>
          </a:xfrm>
        </p:spPr>
        <p:txBody>
          <a:bodyPr/>
          <a:lstStyle/>
          <a:p>
            <a:pPr marL="571500" indent="-571500" eaLnBrk="1" hangingPunct="1">
              <a:buFont typeface="Wingdings" pitchFamily="2" charset="2"/>
              <a:buAutoNum type="alphaUcPeriod"/>
            </a:pPr>
            <a:r>
              <a:rPr lang="en-US" dirty="0" smtClean="0"/>
              <a:t>0.0080 Hz</a:t>
            </a:r>
          </a:p>
          <a:p>
            <a:pPr marL="571500" indent="-571500" eaLnBrk="1" hangingPunct="1">
              <a:buFont typeface="Wingdings" pitchFamily="2" charset="2"/>
              <a:buAutoNum type="alphaUcPeriod"/>
            </a:pPr>
            <a:r>
              <a:rPr lang="en-US" dirty="0" smtClean="0"/>
              <a:t>0.0040 Hz</a:t>
            </a:r>
          </a:p>
          <a:p>
            <a:pPr marL="571500" indent="-571500" eaLnBrk="1" hangingPunct="1">
              <a:buFont typeface="Wingdings" pitchFamily="2" charset="2"/>
              <a:buAutoNum type="alphaUcPeriod"/>
            </a:pPr>
            <a:r>
              <a:rPr lang="en-US" dirty="0" smtClean="0"/>
              <a:t>125 Hz</a:t>
            </a:r>
          </a:p>
          <a:p>
            <a:pPr marL="571500" indent="-571500" eaLnBrk="1" hangingPunct="1">
              <a:buFont typeface="Wingdings" pitchFamily="2" charset="2"/>
              <a:buAutoNum type="alphaUcPeriod"/>
            </a:pPr>
            <a:r>
              <a:rPr lang="en-US" dirty="0" smtClean="0"/>
              <a:t>250 Hz</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17" name="Picture 45" descr="cs-chapter-opener"/>
          <p:cNvPicPr>
            <a:picLocks noChangeAspect="1" noChangeArrowheads="1"/>
          </p:cNvPicPr>
          <p:nvPr/>
        </p:nvPicPr>
        <p:blipFill>
          <a:blip r:embed="rId3"/>
          <a:srcRect/>
          <a:stretch>
            <a:fillRect/>
          </a:stretch>
        </p:blipFill>
        <p:spPr bwMode="auto">
          <a:xfrm>
            <a:off x="3175" y="533400"/>
            <a:ext cx="9140825" cy="5765800"/>
          </a:xfrm>
          <a:prstGeom prst="rect">
            <a:avLst/>
          </a:prstGeom>
          <a:noFill/>
        </p:spPr>
      </p:pic>
      <p:sp>
        <p:nvSpPr>
          <p:cNvPr id="3075" name="Rectangle 3"/>
          <p:cNvSpPr>
            <a:spLocks noGrp="1" noChangeArrowheads="1"/>
          </p:cNvSpPr>
          <p:nvPr>
            <p:ph type="body" sz="half" idx="1"/>
          </p:nvPr>
        </p:nvSpPr>
        <p:spPr bwMode="auto">
          <a:xfrm>
            <a:off x="3886200" y="2863850"/>
            <a:ext cx="4953000" cy="946150"/>
          </a:xfrm>
          <a:noFill/>
          <a:ln>
            <a:miter lim="800000"/>
            <a:headEnd/>
            <a:tailEnd/>
          </a:ln>
        </p:spPr>
        <p:txBody>
          <a:bodyPr vert="horz" wrap="square" lIns="91440" tIns="45720" rIns="91440" bIns="45720" numCol="1" anchor="t" anchorCtr="0" compatLnSpc="1">
            <a:prstTxWarp prst="textNoShape">
              <a:avLst/>
            </a:prstTxWarp>
            <a:spAutoFit/>
          </a:bodyPr>
          <a:lstStyle/>
          <a:p>
            <a:pPr marL="0" indent="0">
              <a:buFontTx/>
              <a:buNone/>
            </a:pPr>
            <a:r>
              <a:rPr lang="en-US" sz="2800" dirty="0">
                <a:solidFill>
                  <a:schemeClr val="hlink"/>
                </a:solidFill>
              </a:rPr>
              <a:t>Waves transmit </a:t>
            </a:r>
            <a:r>
              <a:rPr lang="en-US" sz="2800" dirty="0" smtClean="0">
                <a:solidFill>
                  <a:schemeClr val="hlink"/>
                </a:solidFill>
              </a:rPr>
              <a:t>_____________ </a:t>
            </a:r>
            <a:r>
              <a:rPr lang="en-US" sz="2800" dirty="0">
                <a:solidFill>
                  <a:schemeClr val="hlink"/>
                </a:solidFill>
              </a:rPr>
              <a:t>through space and time.</a:t>
            </a:r>
          </a:p>
        </p:txBody>
      </p:sp>
      <p:pic>
        <p:nvPicPr>
          <p:cNvPr id="3140" name="Picture 68" descr="CPPE_BigIdeaLogo"/>
          <p:cNvPicPr>
            <a:picLocks noChangeAspect="1" noChangeArrowheads="1"/>
          </p:cNvPicPr>
          <p:nvPr/>
        </p:nvPicPr>
        <p:blipFill>
          <a:blip r:embed="rId4"/>
          <a:srcRect/>
          <a:stretch>
            <a:fillRect/>
          </a:stretch>
        </p:blipFill>
        <p:spPr bwMode="auto">
          <a:xfrm>
            <a:off x="1752600" y="2654300"/>
            <a:ext cx="2130425" cy="1460500"/>
          </a:xfrm>
          <a:prstGeom prst="rect">
            <a:avLst/>
          </a:prstGeom>
          <a:noFill/>
        </p:spPr>
      </p:pic>
      <p:sp>
        <p:nvSpPr>
          <p:cNvPr id="6" name="Rectangle 5"/>
          <p:cNvSpPr/>
          <p:nvPr/>
        </p:nvSpPr>
        <p:spPr>
          <a:xfrm>
            <a:off x="1981200" y="4267200"/>
            <a:ext cx="5257800" cy="1815882"/>
          </a:xfrm>
          <a:prstGeom prst="rect">
            <a:avLst/>
          </a:prstGeom>
        </p:spPr>
        <p:txBody>
          <a:bodyPr wrap="square">
            <a:spAutoFit/>
          </a:bodyPr>
          <a:lstStyle/>
          <a:p>
            <a:r>
              <a:rPr lang="en-US" sz="2800" b="1" dirty="0" smtClean="0">
                <a:solidFill>
                  <a:srgbClr val="262626"/>
                </a:solidFill>
                <a:ea typeface="Times New Roman" pitchFamily="18" charset="0"/>
                <a:cs typeface="Avenir-Heavy" charset="0"/>
              </a:rPr>
              <a:t>A disturbance that is transmitted progressively from one place to the next </a:t>
            </a:r>
            <a:r>
              <a:rPr lang="en-US" sz="2800" b="1" i="1" dirty="0" smtClean="0">
                <a:solidFill>
                  <a:srgbClr val="262626"/>
                </a:solidFill>
                <a:ea typeface="Times New Roman" pitchFamily="18" charset="0"/>
                <a:cs typeface="Avenir-Heavy" charset="0"/>
              </a:rPr>
              <a:t>with ________ actual transport of matter</a:t>
            </a:r>
            <a:r>
              <a:rPr lang="en-US" sz="2800" b="1" dirty="0" smtClean="0">
                <a:solidFill>
                  <a:srgbClr val="262626"/>
                </a:solidFill>
                <a:ea typeface="Times New Roman" pitchFamily="18" charset="0"/>
                <a:cs typeface="Avenir-Heavy" charset="0"/>
              </a:rPr>
              <a:t> is a </a:t>
            </a:r>
            <a:r>
              <a:rPr lang="en-US" sz="2800" b="1" dirty="0" smtClean="0">
                <a:solidFill>
                  <a:srgbClr val="262626"/>
                </a:solidFill>
                <a:ea typeface="Times New Roman" pitchFamily="18" charset="0"/>
                <a:cs typeface="Avenir-Black"/>
              </a:rPr>
              <a:t>wave.</a:t>
            </a:r>
            <a:endParaRPr lang="en-US" sz="2800" dirty="0"/>
          </a:p>
        </p:txBody>
      </p:sp>
      <p:pic>
        <p:nvPicPr>
          <p:cNvPr id="7" name="Picture 4" descr="CPPE-Ch25-3_p493-String"/>
          <p:cNvPicPr>
            <a:picLocks noChangeAspect="1" noChangeArrowheads="1"/>
          </p:cNvPicPr>
          <p:nvPr/>
        </p:nvPicPr>
        <p:blipFill>
          <a:blip r:embed="rId5"/>
          <a:srcRect/>
          <a:stretch>
            <a:fillRect/>
          </a:stretch>
        </p:blipFill>
        <p:spPr bwMode="auto">
          <a:xfrm>
            <a:off x="228600" y="381000"/>
            <a:ext cx="5484813" cy="1512887"/>
          </a:xfrm>
          <a:prstGeom prst="rect">
            <a:avLst/>
          </a:prstGeom>
          <a:noFill/>
        </p:spPr>
      </p:pic>
      <p:pic>
        <p:nvPicPr>
          <p:cNvPr id="8" name="Picture 5" descr="CPPE-Ch25-3_p494-Water"/>
          <p:cNvPicPr>
            <a:picLocks noChangeAspect="1" noChangeArrowheads="1"/>
          </p:cNvPicPr>
          <p:nvPr/>
        </p:nvPicPr>
        <p:blipFill>
          <a:blip r:embed="rId6"/>
          <a:srcRect/>
          <a:stretch>
            <a:fillRect/>
          </a:stretch>
        </p:blipFill>
        <p:spPr bwMode="auto">
          <a:xfrm>
            <a:off x="5943600" y="304800"/>
            <a:ext cx="2844327" cy="23272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4800" y="1981200"/>
            <a:ext cx="7620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6" name="TPQuestion"/>
          <p:cNvSpPr>
            <a:spLocks noGrp="1" noChangeArrowheads="1"/>
          </p:cNvSpPr>
          <p:nvPr>
            <p:ph type="title"/>
          </p:nvPr>
        </p:nvSpPr>
        <p:spPr>
          <a:xfrm>
            <a:off x="457200" y="457200"/>
            <a:ext cx="7543800" cy="1295400"/>
          </a:xfrm>
        </p:spPr>
        <p:txBody>
          <a:bodyPr>
            <a:normAutofit fontScale="90000"/>
          </a:bodyPr>
          <a:lstStyle/>
          <a:p>
            <a:pPr eaLnBrk="1" hangingPunct="1"/>
            <a:r>
              <a:rPr lang="en-US" sz="3500" smtClean="0"/>
              <a:t>What is the wavelength of a sound wave with a frequency of 240 Hz if the wave is traveling at 350 m/s?</a:t>
            </a:r>
          </a:p>
        </p:txBody>
      </p:sp>
      <p:sp>
        <p:nvSpPr>
          <p:cNvPr id="41987" name="TPAnswers"/>
          <p:cNvSpPr>
            <a:spLocks noGrp="1" noChangeArrowheads="1"/>
          </p:cNvSpPr>
          <p:nvPr>
            <p:ph type="body" idx="1"/>
            <p:custDataLst>
              <p:tags r:id="rId2"/>
            </p:custDataLst>
          </p:nvPr>
        </p:nvSpPr>
        <p:spPr>
          <a:xfrm>
            <a:off x="457200" y="2057400"/>
            <a:ext cx="4114800" cy="3954463"/>
          </a:xfrm>
        </p:spPr>
        <p:txBody>
          <a:bodyPr>
            <a:normAutofit/>
          </a:bodyPr>
          <a:lstStyle/>
          <a:p>
            <a:pPr marL="571500" indent="-571500" eaLnBrk="1" hangingPunct="1">
              <a:buFont typeface="Wingdings" pitchFamily="2" charset="2"/>
              <a:buAutoNum type="alphaUcPeriod"/>
            </a:pPr>
            <a:r>
              <a:rPr lang="en-US" dirty="0" smtClean="0"/>
              <a:t>1.5 m/s</a:t>
            </a:r>
          </a:p>
          <a:p>
            <a:pPr marL="571500" indent="-571500" eaLnBrk="1" hangingPunct="1">
              <a:buFont typeface="Wingdings" pitchFamily="2" charset="2"/>
              <a:buAutoNum type="alphaUcPeriod"/>
            </a:pPr>
            <a:r>
              <a:rPr lang="en-US" dirty="0" smtClean="0"/>
              <a:t>1.9 m/s</a:t>
            </a:r>
          </a:p>
          <a:p>
            <a:pPr marL="571500" indent="-571500" eaLnBrk="1" hangingPunct="1">
              <a:buFont typeface="Wingdings" pitchFamily="2" charset="2"/>
              <a:buAutoNum type="alphaUcPeriod"/>
            </a:pPr>
            <a:r>
              <a:rPr lang="en-US" dirty="0" smtClean="0"/>
              <a:t>2.3 m/s</a:t>
            </a:r>
          </a:p>
          <a:p>
            <a:pPr marL="571500" indent="-571500" eaLnBrk="1" hangingPunct="1">
              <a:buFont typeface="Wingdings" pitchFamily="2" charset="2"/>
              <a:buAutoNum type="alphaUcPeriod"/>
            </a:pPr>
            <a:r>
              <a:rPr lang="en-US" dirty="0" smtClean="0"/>
              <a:t>4.1 m/s</a:t>
            </a:r>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Lwave"/>
          <p:cNvPicPr>
            <a:picLocks noChangeAspect="1" noChangeArrowheads="1"/>
          </p:cNvPicPr>
          <p:nvPr/>
        </p:nvPicPr>
        <p:blipFill>
          <a:blip r:embed="rId3"/>
          <a:srcRect/>
          <a:stretch>
            <a:fillRect/>
          </a:stretch>
        </p:blipFill>
        <p:spPr bwMode="auto">
          <a:xfrm>
            <a:off x="1523999" y="457200"/>
            <a:ext cx="6291299" cy="1628775"/>
          </a:xfrm>
          <a:prstGeom prst="rect">
            <a:avLst/>
          </a:prstGeom>
          <a:noFill/>
          <a:ln w="9525">
            <a:noFill/>
            <a:miter lim="800000"/>
            <a:headEnd/>
            <a:tailEnd/>
          </a:ln>
        </p:spPr>
      </p:pic>
      <p:pic>
        <p:nvPicPr>
          <p:cNvPr id="86019" name="Picture 3" descr="Twave"/>
          <p:cNvPicPr>
            <a:picLocks noChangeAspect="1" noChangeArrowheads="1"/>
          </p:cNvPicPr>
          <p:nvPr/>
        </p:nvPicPr>
        <p:blipFill>
          <a:blip r:embed="rId4"/>
          <a:srcRect/>
          <a:stretch>
            <a:fillRect/>
          </a:stretch>
        </p:blipFill>
        <p:spPr bwMode="auto">
          <a:xfrm>
            <a:off x="1600200" y="2514600"/>
            <a:ext cx="6168444" cy="1809750"/>
          </a:xfrm>
          <a:prstGeom prst="rect">
            <a:avLst/>
          </a:prstGeom>
          <a:noFill/>
          <a:ln w="9525">
            <a:noFill/>
            <a:miter lim="800000"/>
            <a:headEnd/>
            <a:tailEnd/>
          </a:ln>
        </p:spPr>
      </p:pic>
      <p:pic>
        <p:nvPicPr>
          <p:cNvPr id="86020" name="Picture 4" descr="water"/>
          <p:cNvPicPr>
            <a:picLocks noChangeAspect="1" noChangeArrowheads="1"/>
          </p:cNvPicPr>
          <p:nvPr/>
        </p:nvPicPr>
        <p:blipFill>
          <a:blip r:embed="rId5"/>
          <a:srcRect/>
          <a:stretch>
            <a:fillRect/>
          </a:stretch>
        </p:blipFill>
        <p:spPr bwMode="auto">
          <a:xfrm>
            <a:off x="2362199" y="4572000"/>
            <a:ext cx="4510059" cy="1971675"/>
          </a:xfrm>
          <a:prstGeom prst="rect">
            <a:avLst/>
          </a:prstGeom>
          <a:noFill/>
          <a:ln w="9525">
            <a:noFill/>
            <a:miter lim="800000"/>
            <a:headEnd/>
            <a:tailEnd/>
          </a:ln>
        </p:spPr>
      </p:pic>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5" descr="transverse slinky"/>
          <p:cNvPicPr>
            <a:picLocks noGrp="1" noChangeAspect="1" noChangeArrowheads="1"/>
          </p:cNvPicPr>
          <p:nvPr>
            <p:ph sz="quarter" idx="3"/>
          </p:nvPr>
        </p:nvPicPr>
        <p:blipFill>
          <a:blip r:embed="rId3"/>
          <a:srcRect t="18294" b="8537"/>
          <a:stretch>
            <a:fillRect/>
          </a:stretch>
        </p:blipFill>
        <p:spPr>
          <a:xfrm>
            <a:off x="3581400" y="1766888"/>
            <a:ext cx="5562600" cy="5091112"/>
          </a:xfrm>
          <a:noFill/>
        </p:spPr>
      </p:pic>
      <p:sp>
        <p:nvSpPr>
          <p:cNvPr id="27651" name="Rectangle 4"/>
          <p:cNvSpPr>
            <a:spLocks noGrp="1" noChangeArrowheads="1"/>
          </p:cNvSpPr>
          <p:nvPr>
            <p:ph type="title"/>
          </p:nvPr>
        </p:nvSpPr>
        <p:spPr>
          <a:noFill/>
        </p:spPr>
        <p:txBody>
          <a:bodyPr/>
          <a:lstStyle/>
          <a:p>
            <a:pPr eaLnBrk="1" hangingPunct="1"/>
            <a:r>
              <a:rPr lang="en-US" dirty="0" smtClean="0"/>
              <a:t>Waves - Types and Properties</a:t>
            </a:r>
          </a:p>
        </p:txBody>
      </p:sp>
      <p:sp>
        <p:nvSpPr>
          <p:cNvPr id="27652" name="Rectangle 3"/>
          <p:cNvSpPr>
            <a:spLocks noGrp="1" noChangeArrowheads="1"/>
          </p:cNvSpPr>
          <p:nvPr>
            <p:ph type="body" sz="half" idx="1"/>
          </p:nvPr>
        </p:nvSpPr>
        <p:spPr>
          <a:xfrm>
            <a:off x="533400" y="2209800"/>
            <a:ext cx="4648200" cy="4114800"/>
          </a:xfrm>
        </p:spPr>
        <p:txBody>
          <a:bodyPr/>
          <a:lstStyle/>
          <a:p>
            <a:pPr eaLnBrk="1" hangingPunct="1"/>
            <a:r>
              <a:rPr lang="en-US" sz="2600" dirty="0" smtClean="0">
                <a:solidFill>
                  <a:schemeClr val="hlink"/>
                </a:solidFill>
              </a:rPr>
              <a:t>__________________ Wave</a:t>
            </a:r>
          </a:p>
          <a:p>
            <a:pPr lvl="1" eaLnBrk="1" hangingPunct="1"/>
            <a:r>
              <a:rPr lang="en-US" sz="2200" dirty="0" smtClean="0"/>
              <a:t>Oscillations ______________ to direction of wave travel</a:t>
            </a:r>
          </a:p>
          <a:p>
            <a:pPr lvl="1" eaLnBrk="1" hangingPunct="1"/>
            <a:r>
              <a:rPr lang="en-US" sz="2200" dirty="0" smtClean="0"/>
              <a:t>Examples:  waves on a rope, electromagnetic waves (light, x-rays, etc., some seismic waves)</a:t>
            </a:r>
          </a:p>
          <a:p>
            <a:pPr eaLnBrk="1" hangingPunct="1"/>
            <a:endParaRPr lang="en-US" sz="2600" dirty="0" smtClean="0"/>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674" name="Picture 4" descr="longitudinal wave"/>
          <p:cNvPicPr>
            <a:picLocks noChangeAspect="1" noChangeArrowheads="1"/>
          </p:cNvPicPr>
          <p:nvPr/>
        </p:nvPicPr>
        <p:blipFill>
          <a:blip r:embed="rId3"/>
          <a:srcRect/>
          <a:stretch>
            <a:fillRect/>
          </a:stretch>
        </p:blipFill>
        <p:spPr bwMode="auto">
          <a:xfrm>
            <a:off x="3048000" y="3200400"/>
            <a:ext cx="6096000" cy="2044700"/>
          </a:xfrm>
          <a:prstGeom prst="rect">
            <a:avLst/>
          </a:prstGeom>
          <a:noFill/>
          <a:ln w="9525">
            <a:noFill/>
            <a:miter lim="800000"/>
            <a:headEnd/>
            <a:tailEnd/>
          </a:ln>
        </p:spPr>
      </p:pic>
      <p:sp>
        <p:nvSpPr>
          <p:cNvPr id="28675" name="Rectangle 3"/>
          <p:cNvSpPr>
            <a:spLocks noGrp="1" noChangeArrowheads="1"/>
          </p:cNvSpPr>
          <p:nvPr>
            <p:ph type="title"/>
          </p:nvPr>
        </p:nvSpPr>
        <p:spPr>
          <a:noFill/>
        </p:spPr>
        <p:txBody>
          <a:bodyPr anchor="ctr"/>
          <a:lstStyle/>
          <a:p>
            <a:pPr eaLnBrk="1" hangingPunct="1"/>
            <a:r>
              <a:rPr lang="en-US" smtClean="0"/>
              <a:t>Waves - Types and Properties</a:t>
            </a:r>
          </a:p>
        </p:txBody>
      </p:sp>
      <p:sp>
        <p:nvSpPr>
          <p:cNvPr id="28676" name="Rectangle 2"/>
          <p:cNvSpPr>
            <a:spLocks noGrp="1" noChangeArrowheads="1"/>
          </p:cNvSpPr>
          <p:nvPr>
            <p:ph type="body" sz="half" idx="1"/>
          </p:nvPr>
        </p:nvSpPr>
        <p:spPr>
          <a:xfrm>
            <a:off x="457200" y="1371600"/>
            <a:ext cx="8305800" cy="1639888"/>
          </a:xfrm>
        </p:spPr>
        <p:txBody>
          <a:bodyPr/>
          <a:lstStyle/>
          <a:p>
            <a:pPr lvl="1" eaLnBrk="1" hangingPunct="1">
              <a:lnSpc>
                <a:spcPct val="80000"/>
              </a:lnSpc>
            </a:pPr>
            <a:r>
              <a:rPr lang="en-US" sz="2800" dirty="0" smtClean="0">
                <a:solidFill>
                  <a:schemeClr val="hlink"/>
                </a:solidFill>
              </a:rPr>
              <a:t>___________________ Wave</a:t>
            </a:r>
          </a:p>
          <a:p>
            <a:pPr lvl="2" eaLnBrk="1" hangingPunct="1">
              <a:lnSpc>
                <a:spcPct val="80000"/>
              </a:lnSpc>
            </a:pPr>
            <a:r>
              <a:rPr lang="en-US" sz="2500" dirty="0" smtClean="0"/>
              <a:t>oscillations in __________ directions as wave travels</a:t>
            </a:r>
          </a:p>
          <a:p>
            <a:pPr lvl="2" eaLnBrk="1" hangingPunct="1">
              <a:lnSpc>
                <a:spcPct val="80000"/>
              </a:lnSpc>
            </a:pPr>
            <a:r>
              <a:rPr lang="en-US" sz="2500" dirty="0" smtClean="0"/>
              <a:t>Examples:  sound, some seismic waves, dominoes</a:t>
            </a:r>
          </a:p>
          <a:p>
            <a:pPr lvl="2" eaLnBrk="1" hangingPunct="1">
              <a:lnSpc>
                <a:spcPct val="80000"/>
              </a:lnSpc>
              <a:buFont typeface="Wingdings" pitchFamily="2" charset="2"/>
              <a:buNone/>
            </a:pPr>
            <a:endParaRPr lang="en-US" sz="2500" dirty="0" smtClean="0"/>
          </a:p>
        </p:txBody>
      </p:sp>
      <p:grpSp>
        <p:nvGrpSpPr>
          <p:cNvPr id="2" name="Group 8"/>
          <p:cNvGrpSpPr>
            <a:grpSpLocks/>
          </p:cNvGrpSpPr>
          <p:nvPr/>
        </p:nvGrpSpPr>
        <p:grpSpPr bwMode="auto">
          <a:xfrm>
            <a:off x="381000" y="5410200"/>
            <a:ext cx="6086475" cy="1447800"/>
            <a:chOff x="960" y="3408"/>
            <a:chExt cx="3834" cy="912"/>
          </a:xfrm>
        </p:grpSpPr>
        <p:pic>
          <p:nvPicPr>
            <p:cNvPr id="28679" name="Picture 5" descr="airwave"/>
            <p:cNvPicPr>
              <a:picLocks noChangeAspect="1" noChangeArrowheads="1"/>
            </p:cNvPicPr>
            <p:nvPr/>
          </p:nvPicPr>
          <p:blipFill>
            <a:blip r:embed="rId4"/>
            <a:srcRect b="45164"/>
            <a:stretch>
              <a:fillRect/>
            </a:stretch>
          </p:blipFill>
          <p:spPr bwMode="auto">
            <a:xfrm>
              <a:off x="960" y="3408"/>
              <a:ext cx="3834" cy="720"/>
            </a:xfrm>
            <a:prstGeom prst="rect">
              <a:avLst/>
            </a:prstGeom>
            <a:noFill/>
            <a:ln w="9525">
              <a:noFill/>
              <a:miter lim="800000"/>
              <a:headEnd/>
              <a:tailEnd/>
            </a:ln>
          </p:spPr>
        </p:pic>
        <p:sp>
          <p:nvSpPr>
            <p:cNvPr id="28680" name="Rectangle 7"/>
            <p:cNvSpPr>
              <a:spLocks noChangeArrowheads="1"/>
            </p:cNvSpPr>
            <p:nvPr/>
          </p:nvSpPr>
          <p:spPr bwMode="auto">
            <a:xfrm>
              <a:off x="1200" y="4128"/>
              <a:ext cx="48" cy="192"/>
            </a:xfrm>
            <a:prstGeom prst="rect">
              <a:avLst/>
            </a:prstGeom>
            <a:solidFill>
              <a:srgbClr val="969696"/>
            </a:solidFill>
            <a:ln w="9525">
              <a:solidFill>
                <a:schemeClr val="tx1"/>
              </a:solidFill>
              <a:miter lim="800000"/>
              <a:headEnd/>
              <a:tailEnd/>
            </a:ln>
          </p:spPr>
          <p:txBody>
            <a:bodyPr wrap="none" anchor="ctr"/>
            <a:lstStyle/>
            <a:p>
              <a:endParaRPr lang="en-US"/>
            </a:p>
          </p:txBody>
        </p:sp>
      </p:grpSp>
      <p:sp>
        <p:nvSpPr>
          <p:cNvPr id="28678" name="TextBox 9"/>
          <p:cNvSpPr txBox="1">
            <a:spLocks noChangeArrowheads="1"/>
          </p:cNvSpPr>
          <p:nvPr/>
        </p:nvSpPr>
        <p:spPr bwMode="auto">
          <a:xfrm>
            <a:off x="7315200" y="6400800"/>
            <a:ext cx="1524000" cy="369888"/>
          </a:xfrm>
          <a:prstGeom prst="rect">
            <a:avLst/>
          </a:prstGeom>
          <a:noFill/>
          <a:ln w="9525">
            <a:noFill/>
            <a:miter lim="800000"/>
            <a:headEnd/>
            <a:tailEnd/>
          </a:ln>
        </p:spPr>
        <p:txBody>
          <a:bodyPr>
            <a:spAutoFit/>
          </a:bodyPr>
          <a:lstStyle/>
          <a:p>
            <a:r>
              <a:rPr lang="en-US" b="1">
                <a:solidFill>
                  <a:srgbClr val="FF0000"/>
                </a:solidFill>
                <a:hlinkClick r:id="rId5"/>
              </a:rPr>
              <a:t>Video</a:t>
            </a:r>
            <a:endParaRPr lang="en-US" b="1">
              <a:solidFill>
                <a:srgbClr val="FF0000"/>
              </a:solidFill>
            </a:endParaRP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PQuestion"/>
          <p:cNvSpPr>
            <a:spLocks noGrp="1" noChangeArrowheads="1"/>
          </p:cNvSpPr>
          <p:nvPr>
            <p:ph type="title"/>
          </p:nvPr>
        </p:nvSpPr>
        <p:spPr>
          <a:xfrm>
            <a:off x="457200" y="122238"/>
            <a:ext cx="7543800" cy="1554162"/>
          </a:xfrm>
        </p:spPr>
        <p:txBody>
          <a:bodyPr/>
          <a:lstStyle/>
          <a:p>
            <a:pPr eaLnBrk="1" hangingPunct="1"/>
            <a:r>
              <a:rPr lang="en-US" sz="3200" smtClean="0"/>
              <a:t>If the horizontal axis represents distance, Letter X represents the ______ of the wave</a:t>
            </a:r>
          </a:p>
        </p:txBody>
      </p:sp>
      <p:grpSp>
        <p:nvGrpSpPr>
          <p:cNvPr id="2" name="Group 8"/>
          <p:cNvGrpSpPr>
            <a:grpSpLocks/>
          </p:cNvGrpSpPr>
          <p:nvPr/>
        </p:nvGrpSpPr>
        <p:grpSpPr bwMode="auto">
          <a:xfrm>
            <a:off x="304800" y="4572000"/>
            <a:ext cx="8534400" cy="1525588"/>
            <a:chOff x="384" y="2493"/>
            <a:chExt cx="5136" cy="764"/>
          </a:xfrm>
        </p:grpSpPr>
        <p:sp>
          <p:nvSpPr>
            <p:cNvPr id="32775" name="Freeform 9"/>
            <p:cNvSpPr>
              <a:spLocks/>
            </p:cNvSpPr>
            <p:nvPr/>
          </p:nvSpPr>
          <p:spPr bwMode="auto">
            <a:xfrm>
              <a:off x="711" y="2493"/>
              <a:ext cx="4267" cy="764"/>
            </a:xfrm>
            <a:custGeom>
              <a:avLst/>
              <a:gdLst>
                <a:gd name="T0" fmla="*/ 0 w 4267"/>
                <a:gd name="T1" fmla="*/ 718 h 764"/>
                <a:gd name="T2" fmla="*/ 711 w 4267"/>
                <a:gd name="T3" fmla="*/ 7 h 764"/>
                <a:gd name="T4" fmla="*/ 1634 w 4267"/>
                <a:gd name="T5" fmla="*/ 762 h 764"/>
                <a:gd name="T6" fmla="*/ 2553 w 4267"/>
                <a:gd name="T7" fmla="*/ 19 h 764"/>
                <a:gd name="T8" fmla="*/ 3490 w 4267"/>
                <a:gd name="T9" fmla="*/ 751 h 764"/>
                <a:gd name="T10" fmla="*/ 4267 w 4267"/>
                <a:gd name="T11" fmla="*/ 40 h 764"/>
                <a:gd name="T12" fmla="*/ 0 60000 65536"/>
                <a:gd name="T13" fmla="*/ 0 60000 65536"/>
                <a:gd name="T14" fmla="*/ 0 60000 65536"/>
                <a:gd name="T15" fmla="*/ 0 60000 65536"/>
                <a:gd name="T16" fmla="*/ 0 60000 65536"/>
                <a:gd name="T17" fmla="*/ 0 60000 65536"/>
                <a:gd name="T18" fmla="*/ 0 w 4267"/>
                <a:gd name="T19" fmla="*/ 0 h 764"/>
                <a:gd name="T20" fmla="*/ 4267 w 4267"/>
                <a:gd name="T21" fmla="*/ 764 h 764"/>
              </a:gdLst>
              <a:ahLst/>
              <a:cxnLst>
                <a:cxn ang="T12">
                  <a:pos x="T0" y="T1"/>
                </a:cxn>
                <a:cxn ang="T13">
                  <a:pos x="T2" y="T3"/>
                </a:cxn>
                <a:cxn ang="T14">
                  <a:pos x="T4" y="T5"/>
                </a:cxn>
                <a:cxn ang="T15">
                  <a:pos x="T6" y="T7"/>
                </a:cxn>
                <a:cxn ang="T16">
                  <a:pos x="T8" y="T9"/>
                </a:cxn>
                <a:cxn ang="T17">
                  <a:pos x="T10" y="T11"/>
                </a:cxn>
              </a:cxnLst>
              <a:rect l="T18" t="T19" r="T20" b="T21"/>
              <a:pathLst>
                <a:path w="4267" h="764">
                  <a:moveTo>
                    <a:pt x="0" y="718"/>
                  </a:moveTo>
                  <a:cubicBezTo>
                    <a:pt x="117" y="601"/>
                    <a:pt x="439" y="0"/>
                    <a:pt x="711" y="7"/>
                  </a:cubicBezTo>
                  <a:cubicBezTo>
                    <a:pt x="983" y="14"/>
                    <a:pt x="1327" y="760"/>
                    <a:pt x="1634" y="762"/>
                  </a:cubicBezTo>
                  <a:cubicBezTo>
                    <a:pt x="1941" y="764"/>
                    <a:pt x="2244" y="21"/>
                    <a:pt x="2553" y="19"/>
                  </a:cubicBezTo>
                  <a:cubicBezTo>
                    <a:pt x="2862" y="17"/>
                    <a:pt x="3204" y="747"/>
                    <a:pt x="3490" y="751"/>
                  </a:cubicBezTo>
                  <a:cubicBezTo>
                    <a:pt x="3776" y="755"/>
                    <a:pt x="4105" y="188"/>
                    <a:pt x="4267" y="40"/>
                  </a:cubicBezTo>
                </a:path>
              </a:pathLst>
            </a:custGeom>
            <a:noFill/>
            <a:ln w="76200">
              <a:solidFill>
                <a:srgbClr val="0000FF"/>
              </a:solidFill>
              <a:round/>
              <a:headEnd/>
              <a:tailEnd/>
            </a:ln>
          </p:spPr>
          <p:txBody>
            <a:bodyPr wrap="none" anchor="ctr"/>
            <a:lstStyle/>
            <a:p>
              <a:endParaRPr lang="en-US"/>
            </a:p>
          </p:txBody>
        </p:sp>
        <p:sp>
          <p:nvSpPr>
            <p:cNvPr id="32776" name="Line 10"/>
            <p:cNvSpPr>
              <a:spLocks noChangeShapeType="1"/>
            </p:cNvSpPr>
            <p:nvPr/>
          </p:nvSpPr>
          <p:spPr bwMode="auto">
            <a:xfrm>
              <a:off x="384" y="2880"/>
              <a:ext cx="5136" cy="0"/>
            </a:xfrm>
            <a:prstGeom prst="line">
              <a:avLst/>
            </a:prstGeom>
            <a:noFill/>
            <a:ln w="9525">
              <a:solidFill>
                <a:schemeClr val="tx1"/>
              </a:solidFill>
              <a:prstDash val="sysDot"/>
              <a:round/>
              <a:headEnd/>
              <a:tailEnd/>
            </a:ln>
          </p:spPr>
          <p:txBody>
            <a:bodyPr wrap="none" anchor="ctr"/>
            <a:lstStyle/>
            <a:p>
              <a:endParaRPr lang="en-US"/>
            </a:p>
          </p:txBody>
        </p:sp>
      </p:grpSp>
      <p:sp>
        <p:nvSpPr>
          <p:cNvPr id="32772" name="AutoShape 14"/>
          <p:cNvSpPr>
            <a:spLocks/>
          </p:cNvSpPr>
          <p:nvPr/>
        </p:nvSpPr>
        <p:spPr bwMode="auto">
          <a:xfrm rot="-5400000">
            <a:off x="3352800" y="2743200"/>
            <a:ext cx="457200" cy="3200400"/>
          </a:xfrm>
          <a:prstGeom prst="rightBrace">
            <a:avLst>
              <a:gd name="adj1" fmla="val 58333"/>
              <a:gd name="adj2" fmla="val 50000"/>
            </a:avLst>
          </a:prstGeom>
          <a:noFill/>
          <a:ln w="9525">
            <a:solidFill>
              <a:schemeClr val="tx1"/>
            </a:solidFill>
            <a:miter lim="800000"/>
            <a:headEnd/>
            <a:tailEnd/>
          </a:ln>
        </p:spPr>
        <p:txBody>
          <a:bodyPr wrap="none" anchor="ctr"/>
          <a:lstStyle/>
          <a:p>
            <a:endParaRPr lang="en-US"/>
          </a:p>
        </p:txBody>
      </p:sp>
      <p:sp>
        <p:nvSpPr>
          <p:cNvPr id="32773" name="Text Box 15"/>
          <p:cNvSpPr txBox="1">
            <a:spLocks noChangeArrowheads="1"/>
          </p:cNvSpPr>
          <p:nvPr/>
        </p:nvSpPr>
        <p:spPr bwMode="auto">
          <a:xfrm>
            <a:off x="3048000" y="3657600"/>
            <a:ext cx="990600" cy="366713"/>
          </a:xfrm>
          <a:prstGeom prst="rect">
            <a:avLst/>
          </a:prstGeom>
          <a:noFill/>
          <a:ln w="9525">
            <a:noFill/>
            <a:miter lim="800000"/>
            <a:headEnd/>
            <a:tailEnd/>
          </a:ln>
        </p:spPr>
        <p:txBody>
          <a:bodyPr>
            <a:spAutoFit/>
          </a:bodyPr>
          <a:lstStyle/>
          <a:p>
            <a:pPr algn="ctr">
              <a:spcBef>
                <a:spcPct val="50000"/>
              </a:spcBef>
            </a:pPr>
            <a:r>
              <a:rPr lang="en-US" b="1"/>
              <a:t>X</a:t>
            </a:r>
          </a:p>
        </p:txBody>
      </p:sp>
      <p:sp>
        <p:nvSpPr>
          <p:cNvPr id="32774" name="TPAnswers"/>
          <p:cNvSpPr>
            <a:spLocks noGrp="1" noChangeArrowheads="1"/>
          </p:cNvSpPr>
          <p:nvPr>
            <p:ph type="body" idx="1"/>
            <p:custDataLst>
              <p:tags r:id="rId2"/>
            </p:custDataLst>
          </p:nvPr>
        </p:nvSpPr>
        <p:spPr>
          <a:xfrm>
            <a:off x="457200" y="1719263"/>
            <a:ext cx="3581400" cy="1557337"/>
          </a:xfrm>
        </p:spPr>
        <p:txBody>
          <a:bodyPr>
            <a:normAutofit fontScale="92500" lnSpcReduction="10000"/>
          </a:bodyPr>
          <a:lstStyle/>
          <a:p>
            <a:pPr marL="571500" indent="-571500" eaLnBrk="1" hangingPunct="1">
              <a:buFont typeface="Wingdings" pitchFamily="2" charset="2"/>
              <a:buAutoNum type="alphaUcPeriod"/>
            </a:pPr>
            <a:r>
              <a:rPr lang="en-US" sz="2400" smtClean="0"/>
              <a:t>amplitude</a:t>
            </a:r>
          </a:p>
          <a:p>
            <a:pPr marL="571500" indent="-571500" eaLnBrk="1" hangingPunct="1">
              <a:buFont typeface="Wingdings" pitchFamily="2" charset="2"/>
              <a:buAutoNum type="alphaUcPeriod"/>
            </a:pPr>
            <a:r>
              <a:rPr lang="en-US" sz="2400" smtClean="0"/>
              <a:t>wavelength</a:t>
            </a:r>
          </a:p>
          <a:p>
            <a:pPr marL="571500" indent="-571500" eaLnBrk="1" hangingPunct="1">
              <a:buFont typeface="Wingdings" pitchFamily="2" charset="2"/>
              <a:buAutoNum type="alphaUcPeriod"/>
            </a:pPr>
            <a:r>
              <a:rPr lang="en-US" sz="2400" smtClean="0"/>
              <a:t>period</a:t>
            </a:r>
          </a:p>
          <a:p>
            <a:pPr marL="571500" indent="-571500" eaLnBrk="1" hangingPunct="1">
              <a:buFont typeface="Wingdings" pitchFamily="2" charset="2"/>
              <a:buAutoNum type="alphaUcPeriod"/>
            </a:pPr>
            <a:r>
              <a:rPr lang="en-US" sz="2400" smtClean="0"/>
              <a:t>frequency</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PQuestion"/>
          <p:cNvSpPr>
            <a:spLocks noGrp="1" noChangeArrowheads="1"/>
          </p:cNvSpPr>
          <p:nvPr>
            <p:ph type="title"/>
          </p:nvPr>
        </p:nvSpPr>
        <p:spPr>
          <a:xfrm>
            <a:off x="457200" y="122238"/>
            <a:ext cx="7543800" cy="1554162"/>
          </a:xfrm>
        </p:spPr>
        <p:txBody>
          <a:bodyPr/>
          <a:lstStyle/>
          <a:p>
            <a:pPr eaLnBrk="1" hangingPunct="1"/>
            <a:r>
              <a:rPr lang="en-US" sz="3200" smtClean="0"/>
              <a:t>If the horizontal axis represents time, Letter X represents the ______ of the wave</a:t>
            </a:r>
          </a:p>
        </p:txBody>
      </p:sp>
      <p:grpSp>
        <p:nvGrpSpPr>
          <p:cNvPr id="2" name="Group 8"/>
          <p:cNvGrpSpPr>
            <a:grpSpLocks/>
          </p:cNvGrpSpPr>
          <p:nvPr/>
        </p:nvGrpSpPr>
        <p:grpSpPr bwMode="auto">
          <a:xfrm>
            <a:off x="304800" y="4572000"/>
            <a:ext cx="8534400" cy="1525588"/>
            <a:chOff x="384" y="2493"/>
            <a:chExt cx="5136" cy="764"/>
          </a:xfrm>
        </p:grpSpPr>
        <p:sp>
          <p:nvSpPr>
            <p:cNvPr id="33799" name="Freeform 9"/>
            <p:cNvSpPr>
              <a:spLocks/>
            </p:cNvSpPr>
            <p:nvPr/>
          </p:nvSpPr>
          <p:spPr bwMode="auto">
            <a:xfrm>
              <a:off x="711" y="2493"/>
              <a:ext cx="4267" cy="764"/>
            </a:xfrm>
            <a:custGeom>
              <a:avLst/>
              <a:gdLst>
                <a:gd name="T0" fmla="*/ 0 w 4267"/>
                <a:gd name="T1" fmla="*/ 718 h 764"/>
                <a:gd name="T2" fmla="*/ 711 w 4267"/>
                <a:gd name="T3" fmla="*/ 7 h 764"/>
                <a:gd name="T4" fmla="*/ 1634 w 4267"/>
                <a:gd name="T5" fmla="*/ 762 h 764"/>
                <a:gd name="T6" fmla="*/ 2553 w 4267"/>
                <a:gd name="T7" fmla="*/ 19 h 764"/>
                <a:gd name="T8" fmla="*/ 3490 w 4267"/>
                <a:gd name="T9" fmla="*/ 751 h 764"/>
                <a:gd name="T10" fmla="*/ 4267 w 4267"/>
                <a:gd name="T11" fmla="*/ 40 h 764"/>
                <a:gd name="T12" fmla="*/ 0 60000 65536"/>
                <a:gd name="T13" fmla="*/ 0 60000 65536"/>
                <a:gd name="T14" fmla="*/ 0 60000 65536"/>
                <a:gd name="T15" fmla="*/ 0 60000 65536"/>
                <a:gd name="T16" fmla="*/ 0 60000 65536"/>
                <a:gd name="T17" fmla="*/ 0 60000 65536"/>
                <a:gd name="T18" fmla="*/ 0 w 4267"/>
                <a:gd name="T19" fmla="*/ 0 h 764"/>
                <a:gd name="T20" fmla="*/ 4267 w 4267"/>
                <a:gd name="T21" fmla="*/ 764 h 764"/>
              </a:gdLst>
              <a:ahLst/>
              <a:cxnLst>
                <a:cxn ang="T12">
                  <a:pos x="T0" y="T1"/>
                </a:cxn>
                <a:cxn ang="T13">
                  <a:pos x="T2" y="T3"/>
                </a:cxn>
                <a:cxn ang="T14">
                  <a:pos x="T4" y="T5"/>
                </a:cxn>
                <a:cxn ang="T15">
                  <a:pos x="T6" y="T7"/>
                </a:cxn>
                <a:cxn ang="T16">
                  <a:pos x="T8" y="T9"/>
                </a:cxn>
                <a:cxn ang="T17">
                  <a:pos x="T10" y="T11"/>
                </a:cxn>
              </a:cxnLst>
              <a:rect l="T18" t="T19" r="T20" b="T21"/>
              <a:pathLst>
                <a:path w="4267" h="764">
                  <a:moveTo>
                    <a:pt x="0" y="718"/>
                  </a:moveTo>
                  <a:cubicBezTo>
                    <a:pt x="117" y="601"/>
                    <a:pt x="439" y="0"/>
                    <a:pt x="711" y="7"/>
                  </a:cubicBezTo>
                  <a:cubicBezTo>
                    <a:pt x="983" y="14"/>
                    <a:pt x="1327" y="760"/>
                    <a:pt x="1634" y="762"/>
                  </a:cubicBezTo>
                  <a:cubicBezTo>
                    <a:pt x="1941" y="764"/>
                    <a:pt x="2244" y="21"/>
                    <a:pt x="2553" y="19"/>
                  </a:cubicBezTo>
                  <a:cubicBezTo>
                    <a:pt x="2862" y="17"/>
                    <a:pt x="3204" y="747"/>
                    <a:pt x="3490" y="751"/>
                  </a:cubicBezTo>
                  <a:cubicBezTo>
                    <a:pt x="3776" y="755"/>
                    <a:pt x="4105" y="188"/>
                    <a:pt x="4267" y="40"/>
                  </a:cubicBezTo>
                </a:path>
              </a:pathLst>
            </a:custGeom>
            <a:noFill/>
            <a:ln w="76200">
              <a:solidFill>
                <a:srgbClr val="0000FF"/>
              </a:solidFill>
              <a:round/>
              <a:headEnd/>
              <a:tailEnd/>
            </a:ln>
          </p:spPr>
          <p:txBody>
            <a:bodyPr wrap="none" anchor="ctr"/>
            <a:lstStyle/>
            <a:p>
              <a:endParaRPr lang="en-US"/>
            </a:p>
          </p:txBody>
        </p:sp>
        <p:sp>
          <p:nvSpPr>
            <p:cNvPr id="33800" name="Line 10"/>
            <p:cNvSpPr>
              <a:spLocks noChangeShapeType="1"/>
            </p:cNvSpPr>
            <p:nvPr/>
          </p:nvSpPr>
          <p:spPr bwMode="auto">
            <a:xfrm>
              <a:off x="384" y="2880"/>
              <a:ext cx="5136" cy="0"/>
            </a:xfrm>
            <a:prstGeom prst="line">
              <a:avLst/>
            </a:prstGeom>
            <a:noFill/>
            <a:ln w="9525">
              <a:solidFill>
                <a:schemeClr val="tx1"/>
              </a:solidFill>
              <a:prstDash val="sysDot"/>
              <a:round/>
              <a:headEnd/>
              <a:tailEnd/>
            </a:ln>
          </p:spPr>
          <p:txBody>
            <a:bodyPr wrap="none" anchor="ctr"/>
            <a:lstStyle/>
            <a:p>
              <a:endParaRPr lang="en-US"/>
            </a:p>
          </p:txBody>
        </p:sp>
      </p:grpSp>
      <p:sp>
        <p:nvSpPr>
          <p:cNvPr id="33796" name="AutoShape 14"/>
          <p:cNvSpPr>
            <a:spLocks/>
          </p:cNvSpPr>
          <p:nvPr/>
        </p:nvSpPr>
        <p:spPr bwMode="auto">
          <a:xfrm rot="-5400000">
            <a:off x="3352800" y="2743200"/>
            <a:ext cx="457200" cy="3200400"/>
          </a:xfrm>
          <a:prstGeom prst="rightBrace">
            <a:avLst>
              <a:gd name="adj1" fmla="val 58333"/>
              <a:gd name="adj2" fmla="val 50000"/>
            </a:avLst>
          </a:prstGeom>
          <a:noFill/>
          <a:ln w="9525">
            <a:solidFill>
              <a:schemeClr val="tx1"/>
            </a:solidFill>
            <a:miter lim="800000"/>
            <a:headEnd/>
            <a:tailEnd/>
          </a:ln>
        </p:spPr>
        <p:txBody>
          <a:bodyPr wrap="none" anchor="ctr"/>
          <a:lstStyle/>
          <a:p>
            <a:endParaRPr lang="en-US"/>
          </a:p>
        </p:txBody>
      </p:sp>
      <p:sp>
        <p:nvSpPr>
          <p:cNvPr id="33797" name="Text Box 15"/>
          <p:cNvSpPr txBox="1">
            <a:spLocks noChangeArrowheads="1"/>
          </p:cNvSpPr>
          <p:nvPr/>
        </p:nvSpPr>
        <p:spPr bwMode="auto">
          <a:xfrm>
            <a:off x="3048000" y="3657600"/>
            <a:ext cx="990600" cy="366713"/>
          </a:xfrm>
          <a:prstGeom prst="rect">
            <a:avLst/>
          </a:prstGeom>
          <a:noFill/>
          <a:ln w="9525">
            <a:noFill/>
            <a:miter lim="800000"/>
            <a:headEnd/>
            <a:tailEnd/>
          </a:ln>
        </p:spPr>
        <p:txBody>
          <a:bodyPr>
            <a:spAutoFit/>
          </a:bodyPr>
          <a:lstStyle/>
          <a:p>
            <a:pPr algn="ctr">
              <a:spcBef>
                <a:spcPct val="50000"/>
              </a:spcBef>
            </a:pPr>
            <a:r>
              <a:rPr lang="en-US" b="1"/>
              <a:t>X</a:t>
            </a:r>
          </a:p>
        </p:txBody>
      </p:sp>
      <p:sp>
        <p:nvSpPr>
          <p:cNvPr id="33798" name="TPAnswers"/>
          <p:cNvSpPr>
            <a:spLocks noGrp="1" noChangeArrowheads="1"/>
          </p:cNvSpPr>
          <p:nvPr>
            <p:ph type="body" idx="1"/>
            <p:custDataLst>
              <p:tags r:id="rId2"/>
            </p:custDataLst>
          </p:nvPr>
        </p:nvSpPr>
        <p:spPr>
          <a:xfrm>
            <a:off x="457200" y="1719263"/>
            <a:ext cx="3581400" cy="1557337"/>
          </a:xfrm>
        </p:spPr>
        <p:txBody>
          <a:bodyPr>
            <a:normAutofit fontScale="92500" lnSpcReduction="10000"/>
          </a:bodyPr>
          <a:lstStyle/>
          <a:p>
            <a:pPr marL="571500" indent="-571500" eaLnBrk="1" hangingPunct="1">
              <a:buFont typeface="Wingdings" pitchFamily="2" charset="2"/>
              <a:buAutoNum type="alphaUcPeriod"/>
            </a:pPr>
            <a:r>
              <a:rPr lang="en-US" sz="2400" smtClean="0"/>
              <a:t>amplitude</a:t>
            </a:r>
          </a:p>
          <a:p>
            <a:pPr marL="571500" indent="-571500" eaLnBrk="1" hangingPunct="1">
              <a:buFont typeface="Wingdings" pitchFamily="2" charset="2"/>
              <a:buAutoNum type="alphaUcPeriod"/>
            </a:pPr>
            <a:r>
              <a:rPr lang="en-US" sz="2400" smtClean="0"/>
              <a:t>wavelength</a:t>
            </a:r>
          </a:p>
          <a:p>
            <a:pPr marL="571500" indent="-571500" eaLnBrk="1" hangingPunct="1">
              <a:buFont typeface="Wingdings" pitchFamily="2" charset="2"/>
              <a:buAutoNum type="alphaUcPeriod"/>
            </a:pPr>
            <a:r>
              <a:rPr lang="en-US" sz="2400" smtClean="0"/>
              <a:t>period</a:t>
            </a:r>
          </a:p>
          <a:p>
            <a:pPr marL="571500" indent="-571500" eaLnBrk="1" hangingPunct="1">
              <a:buFont typeface="Wingdings" pitchFamily="2" charset="2"/>
              <a:buAutoNum type="alphaUcPeriod"/>
            </a:pPr>
            <a:r>
              <a:rPr lang="en-US" sz="2400" smtClean="0"/>
              <a:t>frequency</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PQuestion"/>
          <p:cNvSpPr>
            <a:spLocks noGrp="1" noChangeArrowheads="1"/>
          </p:cNvSpPr>
          <p:nvPr>
            <p:ph type="title"/>
          </p:nvPr>
        </p:nvSpPr>
        <p:spPr/>
        <p:txBody>
          <a:bodyPr/>
          <a:lstStyle/>
          <a:p>
            <a:pPr eaLnBrk="1" hangingPunct="1"/>
            <a:r>
              <a:rPr lang="en-US" sz="3200" smtClean="0"/>
              <a:t>Letter _____ represents the amplitude </a:t>
            </a:r>
            <a:br>
              <a:rPr lang="en-US" sz="3200" smtClean="0"/>
            </a:br>
            <a:r>
              <a:rPr lang="en-US" sz="3200" smtClean="0"/>
              <a:t>of the wave</a:t>
            </a:r>
          </a:p>
        </p:txBody>
      </p:sp>
      <p:grpSp>
        <p:nvGrpSpPr>
          <p:cNvPr id="2" name="Group 4"/>
          <p:cNvGrpSpPr>
            <a:grpSpLocks/>
          </p:cNvGrpSpPr>
          <p:nvPr/>
        </p:nvGrpSpPr>
        <p:grpSpPr bwMode="auto">
          <a:xfrm>
            <a:off x="304800" y="4572000"/>
            <a:ext cx="8534400" cy="1525588"/>
            <a:chOff x="384" y="2493"/>
            <a:chExt cx="5136" cy="764"/>
          </a:xfrm>
        </p:grpSpPr>
        <p:sp>
          <p:nvSpPr>
            <p:cNvPr id="34827" name="Freeform 5"/>
            <p:cNvSpPr>
              <a:spLocks/>
            </p:cNvSpPr>
            <p:nvPr/>
          </p:nvSpPr>
          <p:spPr bwMode="auto">
            <a:xfrm>
              <a:off x="711" y="2493"/>
              <a:ext cx="4267" cy="764"/>
            </a:xfrm>
            <a:custGeom>
              <a:avLst/>
              <a:gdLst>
                <a:gd name="T0" fmla="*/ 0 w 4267"/>
                <a:gd name="T1" fmla="*/ 718 h 764"/>
                <a:gd name="T2" fmla="*/ 711 w 4267"/>
                <a:gd name="T3" fmla="*/ 7 h 764"/>
                <a:gd name="T4" fmla="*/ 1634 w 4267"/>
                <a:gd name="T5" fmla="*/ 762 h 764"/>
                <a:gd name="T6" fmla="*/ 2553 w 4267"/>
                <a:gd name="T7" fmla="*/ 19 h 764"/>
                <a:gd name="T8" fmla="*/ 3490 w 4267"/>
                <a:gd name="T9" fmla="*/ 751 h 764"/>
                <a:gd name="T10" fmla="*/ 4267 w 4267"/>
                <a:gd name="T11" fmla="*/ 40 h 764"/>
                <a:gd name="T12" fmla="*/ 0 60000 65536"/>
                <a:gd name="T13" fmla="*/ 0 60000 65536"/>
                <a:gd name="T14" fmla="*/ 0 60000 65536"/>
                <a:gd name="T15" fmla="*/ 0 60000 65536"/>
                <a:gd name="T16" fmla="*/ 0 60000 65536"/>
                <a:gd name="T17" fmla="*/ 0 60000 65536"/>
                <a:gd name="T18" fmla="*/ 0 w 4267"/>
                <a:gd name="T19" fmla="*/ 0 h 764"/>
                <a:gd name="T20" fmla="*/ 4267 w 4267"/>
                <a:gd name="T21" fmla="*/ 764 h 764"/>
              </a:gdLst>
              <a:ahLst/>
              <a:cxnLst>
                <a:cxn ang="T12">
                  <a:pos x="T0" y="T1"/>
                </a:cxn>
                <a:cxn ang="T13">
                  <a:pos x="T2" y="T3"/>
                </a:cxn>
                <a:cxn ang="T14">
                  <a:pos x="T4" y="T5"/>
                </a:cxn>
                <a:cxn ang="T15">
                  <a:pos x="T6" y="T7"/>
                </a:cxn>
                <a:cxn ang="T16">
                  <a:pos x="T8" y="T9"/>
                </a:cxn>
                <a:cxn ang="T17">
                  <a:pos x="T10" y="T11"/>
                </a:cxn>
              </a:cxnLst>
              <a:rect l="T18" t="T19" r="T20" b="T21"/>
              <a:pathLst>
                <a:path w="4267" h="764">
                  <a:moveTo>
                    <a:pt x="0" y="718"/>
                  </a:moveTo>
                  <a:cubicBezTo>
                    <a:pt x="117" y="601"/>
                    <a:pt x="439" y="0"/>
                    <a:pt x="711" y="7"/>
                  </a:cubicBezTo>
                  <a:cubicBezTo>
                    <a:pt x="983" y="14"/>
                    <a:pt x="1327" y="760"/>
                    <a:pt x="1634" y="762"/>
                  </a:cubicBezTo>
                  <a:cubicBezTo>
                    <a:pt x="1941" y="764"/>
                    <a:pt x="2244" y="21"/>
                    <a:pt x="2553" y="19"/>
                  </a:cubicBezTo>
                  <a:cubicBezTo>
                    <a:pt x="2862" y="17"/>
                    <a:pt x="3204" y="747"/>
                    <a:pt x="3490" y="751"/>
                  </a:cubicBezTo>
                  <a:cubicBezTo>
                    <a:pt x="3776" y="755"/>
                    <a:pt x="4105" y="188"/>
                    <a:pt x="4267" y="40"/>
                  </a:cubicBezTo>
                </a:path>
              </a:pathLst>
            </a:custGeom>
            <a:noFill/>
            <a:ln w="76200">
              <a:solidFill>
                <a:srgbClr val="0000FF"/>
              </a:solidFill>
              <a:round/>
              <a:headEnd/>
              <a:tailEnd/>
            </a:ln>
          </p:spPr>
          <p:txBody>
            <a:bodyPr wrap="none" anchor="ctr"/>
            <a:lstStyle/>
            <a:p>
              <a:endParaRPr lang="en-US"/>
            </a:p>
          </p:txBody>
        </p:sp>
        <p:sp>
          <p:nvSpPr>
            <p:cNvPr id="34828" name="Line 6"/>
            <p:cNvSpPr>
              <a:spLocks noChangeShapeType="1"/>
            </p:cNvSpPr>
            <p:nvPr/>
          </p:nvSpPr>
          <p:spPr bwMode="auto">
            <a:xfrm>
              <a:off x="384" y="2880"/>
              <a:ext cx="5136" cy="0"/>
            </a:xfrm>
            <a:prstGeom prst="line">
              <a:avLst/>
            </a:prstGeom>
            <a:noFill/>
            <a:ln w="9525">
              <a:solidFill>
                <a:schemeClr val="tx1"/>
              </a:solidFill>
              <a:prstDash val="sysDot"/>
              <a:round/>
              <a:headEnd/>
              <a:tailEnd/>
            </a:ln>
          </p:spPr>
          <p:txBody>
            <a:bodyPr wrap="none" anchor="ctr"/>
            <a:lstStyle/>
            <a:p>
              <a:endParaRPr lang="en-US"/>
            </a:p>
          </p:txBody>
        </p:sp>
      </p:grpSp>
      <p:sp>
        <p:nvSpPr>
          <p:cNvPr id="34820" name="AutoShape 7"/>
          <p:cNvSpPr>
            <a:spLocks/>
          </p:cNvSpPr>
          <p:nvPr/>
        </p:nvSpPr>
        <p:spPr bwMode="auto">
          <a:xfrm rot="5400000" flipV="1">
            <a:off x="1828800" y="4876800"/>
            <a:ext cx="457200" cy="1524000"/>
          </a:xfrm>
          <a:prstGeom prst="rightBrace">
            <a:avLst>
              <a:gd name="adj1" fmla="val 27778"/>
              <a:gd name="adj2" fmla="val 50000"/>
            </a:avLst>
          </a:prstGeom>
          <a:noFill/>
          <a:ln w="9525">
            <a:solidFill>
              <a:schemeClr val="tx1"/>
            </a:solidFill>
            <a:miter lim="800000"/>
            <a:headEnd/>
            <a:tailEnd/>
          </a:ln>
        </p:spPr>
        <p:txBody>
          <a:bodyPr wrap="none" anchor="ctr"/>
          <a:lstStyle/>
          <a:p>
            <a:endParaRPr lang="en-US"/>
          </a:p>
        </p:txBody>
      </p:sp>
      <p:sp>
        <p:nvSpPr>
          <p:cNvPr id="34821" name="Text Box 8"/>
          <p:cNvSpPr txBox="1">
            <a:spLocks noChangeArrowheads="1"/>
          </p:cNvSpPr>
          <p:nvPr/>
        </p:nvSpPr>
        <p:spPr bwMode="auto">
          <a:xfrm>
            <a:off x="1524000" y="6019800"/>
            <a:ext cx="990600" cy="366713"/>
          </a:xfrm>
          <a:prstGeom prst="rect">
            <a:avLst/>
          </a:prstGeom>
          <a:noFill/>
          <a:ln w="9525">
            <a:noFill/>
            <a:miter lim="800000"/>
            <a:headEnd/>
            <a:tailEnd/>
          </a:ln>
        </p:spPr>
        <p:txBody>
          <a:bodyPr>
            <a:spAutoFit/>
          </a:bodyPr>
          <a:lstStyle/>
          <a:p>
            <a:pPr algn="ctr">
              <a:spcBef>
                <a:spcPct val="50000"/>
              </a:spcBef>
            </a:pPr>
            <a:r>
              <a:rPr lang="en-US" b="1"/>
              <a:t>O</a:t>
            </a:r>
          </a:p>
        </p:txBody>
      </p:sp>
      <p:sp>
        <p:nvSpPr>
          <p:cNvPr id="34822" name="AutoShape 9"/>
          <p:cNvSpPr>
            <a:spLocks/>
          </p:cNvSpPr>
          <p:nvPr/>
        </p:nvSpPr>
        <p:spPr bwMode="auto">
          <a:xfrm>
            <a:off x="5257800" y="4572000"/>
            <a:ext cx="304800" cy="762000"/>
          </a:xfrm>
          <a:prstGeom prst="rightBrace">
            <a:avLst>
              <a:gd name="adj1" fmla="val 20833"/>
              <a:gd name="adj2" fmla="val 50000"/>
            </a:avLst>
          </a:prstGeom>
          <a:noFill/>
          <a:ln w="9525">
            <a:solidFill>
              <a:schemeClr val="tx1"/>
            </a:solidFill>
            <a:miter lim="800000"/>
            <a:headEnd/>
            <a:tailEnd/>
          </a:ln>
        </p:spPr>
        <p:txBody>
          <a:bodyPr wrap="none" anchor="ctr"/>
          <a:lstStyle/>
          <a:p>
            <a:endParaRPr lang="en-US"/>
          </a:p>
        </p:txBody>
      </p:sp>
      <p:sp>
        <p:nvSpPr>
          <p:cNvPr id="34823" name="AutoShape 10"/>
          <p:cNvSpPr>
            <a:spLocks/>
          </p:cNvSpPr>
          <p:nvPr/>
        </p:nvSpPr>
        <p:spPr bwMode="auto">
          <a:xfrm>
            <a:off x="6781800" y="4495800"/>
            <a:ext cx="304800" cy="1600200"/>
          </a:xfrm>
          <a:prstGeom prst="rightBrace">
            <a:avLst>
              <a:gd name="adj1" fmla="val 43750"/>
              <a:gd name="adj2" fmla="val 50000"/>
            </a:avLst>
          </a:prstGeom>
          <a:noFill/>
          <a:ln w="9525">
            <a:solidFill>
              <a:schemeClr val="tx1"/>
            </a:solidFill>
            <a:miter lim="800000"/>
            <a:headEnd/>
            <a:tailEnd/>
          </a:ln>
        </p:spPr>
        <p:txBody>
          <a:bodyPr wrap="none" anchor="ctr"/>
          <a:lstStyle/>
          <a:p>
            <a:endParaRPr lang="en-US"/>
          </a:p>
        </p:txBody>
      </p:sp>
      <p:sp>
        <p:nvSpPr>
          <p:cNvPr id="34824" name="Text Box 11"/>
          <p:cNvSpPr txBox="1">
            <a:spLocks noChangeArrowheads="1"/>
          </p:cNvSpPr>
          <p:nvPr/>
        </p:nvSpPr>
        <p:spPr bwMode="auto">
          <a:xfrm>
            <a:off x="5486400" y="4724400"/>
            <a:ext cx="990600" cy="366713"/>
          </a:xfrm>
          <a:prstGeom prst="rect">
            <a:avLst/>
          </a:prstGeom>
          <a:noFill/>
          <a:ln w="9525">
            <a:noFill/>
            <a:miter lim="800000"/>
            <a:headEnd/>
            <a:tailEnd/>
          </a:ln>
        </p:spPr>
        <p:txBody>
          <a:bodyPr>
            <a:spAutoFit/>
          </a:bodyPr>
          <a:lstStyle/>
          <a:p>
            <a:pPr algn="ctr">
              <a:spcBef>
                <a:spcPct val="50000"/>
              </a:spcBef>
            </a:pPr>
            <a:r>
              <a:rPr lang="en-US" b="1"/>
              <a:t>P</a:t>
            </a:r>
          </a:p>
        </p:txBody>
      </p:sp>
      <p:sp>
        <p:nvSpPr>
          <p:cNvPr id="34825" name="Text Box 12"/>
          <p:cNvSpPr txBox="1">
            <a:spLocks noChangeArrowheads="1"/>
          </p:cNvSpPr>
          <p:nvPr/>
        </p:nvSpPr>
        <p:spPr bwMode="auto">
          <a:xfrm>
            <a:off x="6858000" y="5029200"/>
            <a:ext cx="990600" cy="366713"/>
          </a:xfrm>
          <a:prstGeom prst="rect">
            <a:avLst/>
          </a:prstGeom>
          <a:noFill/>
          <a:ln w="9525">
            <a:noFill/>
            <a:miter lim="800000"/>
            <a:headEnd/>
            <a:tailEnd/>
          </a:ln>
        </p:spPr>
        <p:txBody>
          <a:bodyPr>
            <a:spAutoFit/>
          </a:bodyPr>
          <a:lstStyle/>
          <a:p>
            <a:pPr algn="ctr">
              <a:spcBef>
                <a:spcPct val="50000"/>
              </a:spcBef>
            </a:pPr>
            <a:r>
              <a:rPr lang="en-US" b="1"/>
              <a:t>Q</a:t>
            </a:r>
          </a:p>
        </p:txBody>
      </p:sp>
      <p:sp>
        <p:nvSpPr>
          <p:cNvPr id="34826" name="TPAnswers"/>
          <p:cNvSpPr>
            <a:spLocks noGrp="1" noChangeArrowheads="1"/>
          </p:cNvSpPr>
          <p:nvPr>
            <p:ph type="body" idx="1"/>
            <p:custDataLst>
              <p:tags r:id="rId2"/>
            </p:custDataLst>
          </p:nvPr>
        </p:nvSpPr>
        <p:spPr>
          <a:xfrm>
            <a:off x="457200" y="1719263"/>
            <a:ext cx="3581400" cy="1557337"/>
          </a:xfrm>
        </p:spPr>
        <p:txBody>
          <a:bodyPr/>
          <a:lstStyle/>
          <a:p>
            <a:pPr marL="571500" indent="-571500" eaLnBrk="1" hangingPunct="1">
              <a:buFont typeface="Wingdings" pitchFamily="2" charset="2"/>
              <a:buAutoNum type="alphaUcPeriod"/>
            </a:pPr>
            <a:r>
              <a:rPr lang="en-US" sz="2400" smtClean="0"/>
              <a:t>O</a:t>
            </a:r>
          </a:p>
          <a:p>
            <a:pPr marL="571500" indent="-571500" eaLnBrk="1" hangingPunct="1">
              <a:buFont typeface="Wingdings" pitchFamily="2" charset="2"/>
              <a:buAutoNum type="alphaUcPeriod"/>
            </a:pPr>
            <a:r>
              <a:rPr lang="en-US" sz="2400" smtClean="0"/>
              <a:t>P</a:t>
            </a:r>
          </a:p>
          <a:p>
            <a:pPr marL="571500" indent="-571500" eaLnBrk="1" hangingPunct="1">
              <a:buFont typeface="Wingdings" pitchFamily="2" charset="2"/>
              <a:buAutoNum type="alphaUcPeriod"/>
            </a:pPr>
            <a:r>
              <a:rPr lang="en-US" sz="2400" smtClean="0"/>
              <a:t>Q</a:t>
            </a:r>
          </a:p>
        </p:txBody>
      </p:sp>
    </p:spTree>
    <p:custDataLst>
      <p:tags r:id="rId1"/>
    </p:custData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PQuestion"/>
          <p:cNvSpPr>
            <a:spLocks noGrp="1" noChangeArrowheads="1"/>
          </p:cNvSpPr>
          <p:nvPr>
            <p:ph type="title"/>
          </p:nvPr>
        </p:nvSpPr>
        <p:spPr>
          <a:xfrm>
            <a:off x="457200" y="122238"/>
            <a:ext cx="7543800" cy="792162"/>
          </a:xfrm>
        </p:spPr>
        <p:txBody>
          <a:bodyPr/>
          <a:lstStyle/>
          <a:p>
            <a:pPr eaLnBrk="1" hangingPunct="1"/>
            <a:r>
              <a:rPr lang="en-US" smtClean="0"/>
              <a:t>If the following waves differ in  </a:t>
            </a:r>
          </a:p>
        </p:txBody>
      </p:sp>
      <p:grpSp>
        <p:nvGrpSpPr>
          <p:cNvPr id="2" name="Group 6"/>
          <p:cNvGrpSpPr>
            <a:grpSpLocks/>
          </p:cNvGrpSpPr>
          <p:nvPr/>
        </p:nvGrpSpPr>
        <p:grpSpPr bwMode="auto">
          <a:xfrm>
            <a:off x="3505200" y="914400"/>
            <a:ext cx="5638800" cy="2897188"/>
            <a:chOff x="384" y="2493"/>
            <a:chExt cx="5136" cy="764"/>
          </a:xfrm>
        </p:grpSpPr>
        <p:sp>
          <p:nvSpPr>
            <p:cNvPr id="35851" name="Freeform 7"/>
            <p:cNvSpPr>
              <a:spLocks/>
            </p:cNvSpPr>
            <p:nvPr/>
          </p:nvSpPr>
          <p:spPr bwMode="auto">
            <a:xfrm>
              <a:off x="711" y="2493"/>
              <a:ext cx="4267" cy="764"/>
            </a:xfrm>
            <a:custGeom>
              <a:avLst/>
              <a:gdLst>
                <a:gd name="T0" fmla="*/ 0 w 4267"/>
                <a:gd name="T1" fmla="*/ 718 h 764"/>
                <a:gd name="T2" fmla="*/ 711 w 4267"/>
                <a:gd name="T3" fmla="*/ 7 h 764"/>
                <a:gd name="T4" fmla="*/ 1634 w 4267"/>
                <a:gd name="T5" fmla="*/ 762 h 764"/>
                <a:gd name="T6" fmla="*/ 2553 w 4267"/>
                <a:gd name="T7" fmla="*/ 19 h 764"/>
                <a:gd name="T8" fmla="*/ 3490 w 4267"/>
                <a:gd name="T9" fmla="*/ 751 h 764"/>
                <a:gd name="T10" fmla="*/ 4267 w 4267"/>
                <a:gd name="T11" fmla="*/ 40 h 764"/>
                <a:gd name="T12" fmla="*/ 0 60000 65536"/>
                <a:gd name="T13" fmla="*/ 0 60000 65536"/>
                <a:gd name="T14" fmla="*/ 0 60000 65536"/>
                <a:gd name="T15" fmla="*/ 0 60000 65536"/>
                <a:gd name="T16" fmla="*/ 0 60000 65536"/>
                <a:gd name="T17" fmla="*/ 0 60000 65536"/>
                <a:gd name="T18" fmla="*/ 0 w 4267"/>
                <a:gd name="T19" fmla="*/ 0 h 764"/>
                <a:gd name="T20" fmla="*/ 4267 w 4267"/>
                <a:gd name="T21" fmla="*/ 764 h 764"/>
              </a:gdLst>
              <a:ahLst/>
              <a:cxnLst>
                <a:cxn ang="T12">
                  <a:pos x="T0" y="T1"/>
                </a:cxn>
                <a:cxn ang="T13">
                  <a:pos x="T2" y="T3"/>
                </a:cxn>
                <a:cxn ang="T14">
                  <a:pos x="T4" y="T5"/>
                </a:cxn>
                <a:cxn ang="T15">
                  <a:pos x="T6" y="T7"/>
                </a:cxn>
                <a:cxn ang="T16">
                  <a:pos x="T8" y="T9"/>
                </a:cxn>
                <a:cxn ang="T17">
                  <a:pos x="T10" y="T11"/>
                </a:cxn>
              </a:cxnLst>
              <a:rect l="T18" t="T19" r="T20" b="T21"/>
              <a:pathLst>
                <a:path w="4267" h="764">
                  <a:moveTo>
                    <a:pt x="0" y="718"/>
                  </a:moveTo>
                  <a:cubicBezTo>
                    <a:pt x="117" y="601"/>
                    <a:pt x="439" y="0"/>
                    <a:pt x="711" y="7"/>
                  </a:cubicBezTo>
                  <a:cubicBezTo>
                    <a:pt x="983" y="14"/>
                    <a:pt x="1327" y="760"/>
                    <a:pt x="1634" y="762"/>
                  </a:cubicBezTo>
                  <a:cubicBezTo>
                    <a:pt x="1941" y="764"/>
                    <a:pt x="2244" y="21"/>
                    <a:pt x="2553" y="19"/>
                  </a:cubicBezTo>
                  <a:cubicBezTo>
                    <a:pt x="2862" y="17"/>
                    <a:pt x="3204" y="747"/>
                    <a:pt x="3490" y="751"/>
                  </a:cubicBezTo>
                  <a:cubicBezTo>
                    <a:pt x="3776" y="755"/>
                    <a:pt x="4105" y="188"/>
                    <a:pt x="4267" y="40"/>
                  </a:cubicBezTo>
                </a:path>
              </a:pathLst>
            </a:custGeom>
            <a:noFill/>
            <a:ln w="76200">
              <a:solidFill>
                <a:srgbClr val="0000FF"/>
              </a:solidFill>
              <a:round/>
              <a:headEnd/>
              <a:tailEnd/>
            </a:ln>
          </p:spPr>
          <p:txBody>
            <a:bodyPr wrap="none" anchor="ctr"/>
            <a:lstStyle/>
            <a:p>
              <a:endParaRPr lang="en-US"/>
            </a:p>
          </p:txBody>
        </p:sp>
        <p:sp>
          <p:nvSpPr>
            <p:cNvPr id="35852" name="Line 8"/>
            <p:cNvSpPr>
              <a:spLocks noChangeShapeType="1"/>
            </p:cNvSpPr>
            <p:nvPr/>
          </p:nvSpPr>
          <p:spPr bwMode="auto">
            <a:xfrm>
              <a:off x="384" y="2880"/>
              <a:ext cx="5136" cy="0"/>
            </a:xfrm>
            <a:prstGeom prst="line">
              <a:avLst/>
            </a:prstGeom>
            <a:noFill/>
            <a:ln w="9525">
              <a:solidFill>
                <a:schemeClr val="tx1"/>
              </a:solidFill>
              <a:prstDash val="sysDot"/>
              <a:round/>
              <a:headEnd/>
              <a:tailEnd/>
            </a:ln>
          </p:spPr>
          <p:txBody>
            <a:bodyPr wrap="none" anchor="ctr"/>
            <a:lstStyle/>
            <a:p>
              <a:endParaRPr lang="en-US"/>
            </a:p>
          </p:txBody>
        </p:sp>
      </p:grpSp>
      <p:grpSp>
        <p:nvGrpSpPr>
          <p:cNvPr id="3" name="Group 14"/>
          <p:cNvGrpSpPr>
            <a:grpSpLocks/>
          </p:cNvGrpSpPr>
          <p:nvPr/>
        </p:nvGrpSpPr>
        <p:grpSpPr bwMode="auto">
          <a:xfrm>
            <a:off x="3505200" y="3810000"/>
            <a:ext cx="5638800" cy="1525588"/>
            <a:chOff x="384" y="2493"/>
            <a:chExt cx="5136" cy="764"/>
          </a:xfrm>
        </p:grpSpPr>
        <p:sp>
          <p:nvSpPr>
            <p:cNvPr id="35849" name="Freeform 15"/>
            <p:cNvSpPr>
              <a:spLocks/>
            </p:cNvSpPr>
            <p:nvPr/>
          </p:nvSpPr>
          <p:spPr bwMode="auto">
            <a:xfrm>
              <a:off x="711" y="2493"/>
              <a:ext cx="4267" cy="764"/>
            </a:xfrm>
            <a:custGeom>
              <a:avLst/>
              <a:gdLst>
                <a:gd name="T0" fmla="*/ 0 w 4267"/>
                <a:gd name="T1" fmla="*/ 718 h 764"/>
                <a:gd name="T2" fmla="*/ 711 w 4267"/>
                <a:gd name="T3" fmla="*/ 7 h 764"/>
                <a:gd name="T4" fmla="*/ 1634 w 4267"/>
                <a:gd name="T5" fmla="*/ 762 h 764"/>
                <a:gd name="T6" fmla="*/ 2553 w 4267"/>
                <a:gd name="T7" fmla="*/ 19 h 764"/>
                <a:gd name="T8" fmla="*/ 3490 w 4267"/>
                <a:gd name="T9" fmla="*/ 751 h 764"/>
                <a:gd name="T10" fmla="*/ 4267 w 4267"/>
                <a:gd name="T11" fmla="*/ 40 h 764"/>
                <a:gd name="T12" fmla="*/ 0 60000 65536"/>
                <a:gd name="T13" fmla="*/ 0 60000 65536"/>
                <a:gd name="T14" fmla="*/ 0 60000 65536"/>
                <a:gd name="T15" fmla="*/ 0 60000 65536"/>
                <a:gd name="T16" fmla="*/ 0 60000 65536"/>
                <a:gd name="T17" fmla="*/ 0 60000 65536"/>
                <a:gd name="T18" fmla="*/ 0 w 4267"/>
                <a:gd name="T19" fmla="*/ 0 h 764"/>
                <a:gd name="T20" fmla="*/ 4267 w 4267"/>
                <a:gd name="T21" fmla="*/ 764 h 764"/>
              </a:gdLst>
              <a:ahLst/>
              <a:cxnLst>
                <a:cxn ang="T12">
                  <a:pos x="T0" y="T1"/>
                </a:cxn>
                <a:cxn ang="T13">
                  <a:pos x="T2" y="T3"/>
                </a:cxn>
                <a:cxn ang="T14">
                  <a:pos x="T4" y="T5"/>
                </a:cxn>
                <a:cxn ang="T15">
                  <a:pos x="T6" y="T7"/>
                </a:cxn>
                <a:cxn ang="T16">
                  <a:pos x="T8" y="T9"/>
                </a:cxn>
                <a:cxn ang="T17">
                  <a:pos x="T10" y="T11"/>
                </a:cxn>
              </a:cxnLst>
              <a:rect l="T18" t="T19" r="T20" b="T21"/>
              <a:pathLst>
                <a:path w="4267" h="764">
                  <a:moveTo>
                    <a:pt x="0" y="718"/>
                  </a:moveTo>
                  <a:cubicBezTo>
                    <a:pt x="117" y="601"/>
                    <a:pt x="439" y="0"/>
                    <a:pt x="711" y="7"/>
                  </a:cubicBezTo>
                  <a:cubicBezTo>
                    <a:pt x="983" y="14"/>
                    <a:pt x="1327" y="760"/>
                    <a:pt x="1634" y="762"/>
                  </a:cubicBezTo>
                  <a:cubicBezTo>
                    <a:pt x="1941" y="764"/>
                    <a:pt x="2244" y="21"/>
                    <a:pt x="2553" y="19"/>
                  </a:cubicBezTo>
                  <a:cubicBezTo>
                    <a:pt x="2862" y="17"/>
                    <a:pt x="3204" y="747"/>
                    <a:pt x="3490" y="751"/>
                  </a:cubicBezTo>
                  <a:cubicBezTo>
                    <a:pt x="3776" y="755"/>
                    <a:pt x="4105" y="188"/>
                    <a:pt x="4267" y="40"/>
                  </a:cubicBezTo>
                </a:path>
              </a:pathLst>
            </a:custGeom>
            <a:noFill/>
            <a:ln w="76200">
              <a:solidFill>
                <a:srgbClr val="0000FF"/>
              </a:solidFill>
              <a:round/>
              <a:headEnd/>
              <a:tailEnd/>
            </a:ln>
          </p:spPr>
          <p:txBody>
            <a:bodyPr wrap="none" anchor="ctr"/>
            <a:lstStyle/>
            <a:p>
              <a:endParaRPr lang="en-US"/>
            </a:p>
          </p:txBody>
        </p:sp>
        <p:sp>
          <p:nvSpPr>
            <p:cNvPr id="35850" name="Line 16"/>
            <p:cNvSpPr>
              <a:spLocks noChangeShapeType="1"/>
            </p:cNvSpPr>
            <p:nvPr/>
          </p:nvSpPr>
          <p:spPr bwMode="auto">
            <a:xfrm>
              <a:off x="384" y="2880"/>
              <a:ext cx="5136" cy="0"/>
            </a:xfrm>
            <a:prstGeom prst="line">
              <a:avLst/>
            </a:prstGeom>
            <a:noFill/>
            <a:ln w="9525">
              <a:solidFill>
                <a:schemeClr val="tx1"/>
              </a:solidFill>
              <a:prstDash val="sysDot"/>
              <a:round/>
              <a:headEnd/>
              <a:tailEnd/>
            </a:ln>
          </p:spPr>
          <p:txBody>
            <a:bodyPr wrap="none" anchor="ctr"/>
            <a:lstStyle/>
            <a:p>
              <a:endParaRPr lang="en-US"/>
            </a:p>
          </p:txBody>
        </p:sp>
      </p:grpSp>
      <p:grpSp>
        <p:nvGrpSpPr>
          <p:cNvPr id="4" name="Group 17"/>
          <p:cNvGrpSpPr>
            <a:grpSpLocks/>
          </p:cNvGrpSpPr>
          <p:nvPr/>
        </p:nvGrpSpPr>
        <p:grpSpPr bwMode="auto">
          <a:xfrm>
            <a:off x="3505200" y="5562600"/>
            <a:ext cx="5638800" cy="915988"/>
            <a:chOff x="384" y="2493"/>
            <a:chExt cx="5136" cy="764"/>
          </a:xfrm>
        </p:grpSpPr>
        <p:sp>
          <p:nvSpPr>
            <p:cNvPr id="35847" name="Freeform 18"/>
            <p:cNvSpPr>
              <a:spLocks/>
            </p:cNvSpPr>
            <p:nvPr/>
          </p:nvSpPr>
          <p:spPr bwMode="auto">
            <a:xfrm>
              <a:off x="711" y="2493"/>
              <a:ext cx="4267" cy="764"/>
            </a:xfrm>
            <a:custGeom>
              <a:avLst/>
              <a:gdLst>
                <a:gd name="T0" fmla="*/ 0 w 4267"/>
                <a:gd name="T1" fmla="*/ 718 h 764"/>
                <a:gd name="T2" fmla="*/ 711 w 4267"/>
                <a:gd name="T3" fmla="*/ 7 h 764"/>
                <a:gd name="T4" fmla="*/ 1634 w 4267"/>
                <a:gd name="T5" fmla="*/ 762 h 764"/>
                <a:gd name="T6" fmla="*/ 2553 w 4267"/>
                <a:gd name="T7" fmla="*/ 19 h 764"/>
                <a:gd name="T8" fmla="*/ 3490 w 4267"/>
                <a:gd name="T9" fmla="*/ 751 h 764"/>
                <a:gd name="T10" fmla="*/ 4267 w 4267"/>
                <a:gd name="T11" fmla="*/ 40 h 764"/>
                <a:gd name="T12" fmla="*/ 0 60000 65536"/>
                <a:gd name="T13" fmla="*/ 0 60000 65536"/>
                <a:gd name="T14" fmla="*/ 0 60000 65536"/>
                <a:gd name="T15" fmla="*/ 0 60000 65536"/>
                <a:gd name="T16" fmla="*/ 0 60000 65536"/>
                <a:gd name="T17" fmla="*/ 0 60000 65536"/>
                <a:gd name="T18" fmla="*/ 0 w 4267"/>
                <a:gd name="T19" fmla="*/ 0 h 764"/>
                <a:gd name="T20" fmla="*/ 4267 w 4267"/>
                <a:gd name="T21" fmla="*/ 764 h 764"/>
              </a:gdLst>
              <a:ahLst/>
              <a:cxnLst>
                <a:cxn ang="T12">
                  <a:pos x="T0" y="T1"/>
                </a:cxn>
                <a:cxn ang="T13">
                  <a:pos x="T2" y="T3"/>
                </a:cxn>
                <a:cxn ang="T14">
                  <a:pos x="T4" y="T5"/>
                </a:cxn>
                <a:cxn ang="T15">
                  <a:pos x="T6" y="T7"/>
                </a:cxn>
                <a:cxn ang="T16">
                  <a:pos x="T8" y="T9"/>
                </a:cxn>
                <a:cxn ang="T17">
                  <a:pos x="T10" y="T11"/>
                </a:cxn>
              </a:cxnLst>
              <a:rect l="T18" t="T19" r="T20" b="T21"/>
              <a:pathLst>
                <a:path w="4267" h="764">
                  <a:moveTo>
                    <a:pt x="0" y="718"/>
                  </a:moveTo>
                  <a:cubicBezTo>
                    <a:pt x="117" y="601"/>
                    <a:pt x="439" y="0"/>
                    <a:pt x="711" y="7"/>
                  </a:cubicBezTo>
                  <a:cubicBezTo>
                    <a:pt x="983" y="14"/>
                    <a:pt x="1327" y="760"/>
                    <a:pt x="1634" y="762"/>
                  </a:cubicBezTo>
                  <a:cubicBezTo>
                    <a:pt x="1941" y="764"/>
                    <a:pt x="2244" y="21"/>
                    <a:pt x="2553" y="19"/>
                  </a:cubicBezTo>
                  <a:cubicBezTo>
                    <a:pt x="2862" y="17"/>
                    <a:pt x="3204" y="747"/>
                    <a:pt x="3490" y="751"/>
                  </a:cubicBezTo>
                  <a:cubicBezTo>
                    <a:pt x="3776" y="755"/>
                    <a:pt x="4105" y="188"/>
                    <a:pt x="4267" y="40"/>
                  </a:cubicBezTo>
                </a:path>
              </a:pathLst>
            </a:custGeom>
            <a:noFill/>
            <a:ln w="76200">
              <a:solidFill>
                <a:srgbClr val="0000FF"/>
              </a:solidFill>
              <a:round/>
              <a:headEnd/>
              <a:tailEnd/>
            </a:ln>
          </p:spPr>
          <p:txBody>
            <a:bodyPr wrap="none" anchor="ctr"/>
            <a:lstStyle/>
            <a:p>
              <a:endParaRPr lang="en-US"/>
            </a:p>
          </p:txBody>
        </p:sp>
        <p:sp>
          <p:nvSpPr>
            <p:cNvPr id="35848" name="Line 19"/>
            <p:cNvSpPr>
              <a:spLocks noChangeShapeType="1"/>
            </p:cNvSpPr>
            <p:nvPr/>
          </p:nvSpPr>
          <p:spPr bwMode="auto">
            <a:xfrm>
              <a:off x="384" y="2880"/>
              <a:ext cx="5136" cy="0"/>
            </a:xfrm>
            <a:prstGeom prst="line">
              <a:avLst/>
            </a:prstGeom>
            <a:noFill/>
            <a:ln w="9525">
              <a:solidFill>
                <a:schemeClr val="tx1"/>
              </a:solidFill>
              <a:prstDash val="sysDot"/>
              <a:round/>
              <a:headEnd/>
              <a:tailEnd/>
            </a:ln>
          </p:spPr>
          <p:txBody>
            <a:bodyPr wrap="none" anchor="ctr"/>
            <a:lstStyle/>
            <a:p>
              <a:endParaRPr lang="en-US"/>
            </a:p>
          </p:txBody>
        </p:sp>
      </p:grpSp>
      <p:sp>
        <p:nvSpPr>
          <p:cNvPr id="156703" name="Text Box 31"/>
          <p:cNvSpPr txBox="1">
            <a:spLocks noChangeArrowheads="1"/>
          </p:cNvSpPr>
          <p:nvPr/>
        </p:nvSpPr>
        <p:spPr bwMode="auto">
          <a:xfrm>
            <a:off x="533400" y="1676400"/>
            <a:ext cx="3581400" cy="2286000"/>
          </a:xfrm>
          <a:prstGeom prst="rect">
            <a:avLst/>
          </a:prstGeom>
          <a:solidFill>
            <a:srgbClr val="FFFF00"/>
          </a:solidFill>
          <a:ln w="9525">
            <a:noFill/>
            <a:miter lim="800000"/>
            <a:headEnd/>
            <a:tailEnd/>
          </a:ln>
        </p:spPr>
        <p:txBody>
          <a:bodyPr>
            <a:spAutoFit/>
          </a:bodyPr>
          <a:lstStyle/>
          <a:p>
            <a:pPr>
              <a:spcBef>
                <a:spcPct val="50000"/>
              </a:spcBef>
            </a:pPr>
            <a:r>
              <a:rPr lang="en-US" sz="3200"/>
              <a:t>What does this mean in terms of light and sound?</a:t>
            </a:r>
          </a:p>
          <a:p>
            <a:pPr>
              <a:spcBef>
                <a:spcPct val="50000"/>
              </a:spcBef>
            </a:pPr>
            <a:endParaRPr lang="en-US" sz="3200"/>
          </a:p>
        </p:txBody>
      </p:sp>
    </p:spTree>
    <p:custDataLst>
      <p:tags r:id="rId1"/>
    </p:custData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0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SLIDEGUID" val="E1CD338EB34347F2A1FFBC3FDE169FA6"/>
  <p:tag name="SLIDEID" val="E1CD338EB34347F2A1FFBC3FDE169FA6"/>
  <p:tag name="SLIDEORDER" val="1"/>
  <p:tag name="SLIDETYPE" val="Q"/>
  <p:tag name="DEMOGRAPHIC" val="False"/>
  <p:tag name="SPEEDSCORING" val="False"/>
  <p:tag name="DELIMITERS" val="3.1"/>
  <p:tag name="COUNTDOWNSECONDS" val="5"/>
  <p:tag name="QUESTIONALIAS" val="If the following waves differ in  "/>
  <p:tag name="ANSWERSALIAS" val="Amplitude|smicln|Frequency|smicln|Wavelength"/>
  <p:tag name="RESPONSESGATHERED" val="False"/>
  <p:tag name="VALUES" val="1|smicln|Incorrect|smicln|Incorrect"/>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SLIDEGUID" val="1C376CCB81FC4506BB9E709AE103F692"/>
  <p:tag name="SLIDEID" val="1C376CCB81FC4506BB9E709AE103F692"/>
  <p:tag name="SLIDEORDER" val="1"/>
  <p:tag name="SLIDETYPE" val="Q"/>
  <p:tag name="DEMOGRAPHIC" val="False"/>
  <p:tag name="SPEEDSCORING" val="False"/>
  <p:tag name="DELIMITERS" val="3.1"/>
  <p:tag name="COUNTDOWNSECONDS" val="5"/>
  <p:tag name="QUESTIONALIAS" val="If the following waves differ in  "/>
  <p:tag name="ANSWERSALIAS" val="Amplitude|smicln|Frequency|smicln|Wavelength"/>
  <p:tag name="RESPONSESGATHERED" val="False"/>
  <p:tag name="VALUES" val="Incorrect|smicln|1|smicln|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SLIDEGUID" val="81C12F63C2F440798F5DCD0FA1A9A4A2"/>
  <p:tag name="SLIDEID" val="81C12F63C2F440798F5DCD0FA1A9A4A2"/>
  <p:tag name="SLIDEORDER" val="1"/>
  <p:tag name="SLIDETYPE" val="Q"/>
  <p:tag name="DEMOGRAPHIC" val="False"/>
  <p:tag name="TEAMASSIGN" val="False"/>
  <p:tag name="SPEEDSCORING" val="False"/>
  <p:tag name="CORRECTPOINTVALUE" val="1"/>
  <p:tag name="INCORRECTPOINTVALUE" val="0"/>
  <p:tag name="ZEROBASED" val="False"/>
  <p:tag name="DELIMITERS" val="3.1"/>
  <p:tag name="VALUEFORMAT" val="0%"/>
  <p:tag name="QUESTIONALIAS" val="What is the frequency of a wave that has a period of 0.0080 s?"/>
  <p:tag name="ANSWERSALIAS" val="0.0080 Hz|smicln|0.0040 Hz|smicln|125 Hz|smicln|250 Hz|smicln|None of the above."/>
  <p:tag name="VALUES" val="Incorrect|smicln|Incorrect|smicln|Correct|smicln|Incorrect|smicln|Incorrect"/>
</p:tagLst>
</file>

<file path=ppt/tags/tag16.xml><?xml version="1.0" encoding="utf-8"?>
<p:tagLst xmlns:a="http://schemas.openxmlformats.org/drawingml/2006/main" xmlns:r="http://schemas.openxmlformats.org/officeDocument/2006/relationships" xmlns:p="http://schemas.openxmlformats.org/presentationml/2006/main">
  <p:tag name="ANSWERBULLETS" val="1"/>
  <p:tag name="OLDNUMANSWERS" val="5"/>
  <p:tag name="TEXTLENGTH" val="52"/>
  <p:tag name="FONTSIZE" val="30"/>
  <p:tag name="BULLETTYPE" val="ppBulletAlphaUCPeriod"/>
  <p:tag name="ANSWERTEXT" val="0.0080 Hz&#10;0.0040 Hz&#10;125 Hz&#10;250 Hz&#10;None of the above."/>
</p:tagLst>
</file>

<file path=ppt/tags/tag17.xml><?xml version="1.0" encoding="utf-8"?>
<p:tagLst xmlns:a="http://schemas.openxmlformats.org/drawingml/2006/main" xmlns:r="http://schemas.openxmlformats.org/officeDocument/2006/relationships" xmlns:p="http://schemas.openxmlformats.org/presentationml/2006/main">
  <p:tag name="SLIDEGUID" val="7756C00187A84D6A915F96F8F20BF6E0"/>
  <p:tag name="SLIDEID" val="7756C00187A84D6A915F96F8F20BF6E0"/>
  <p:tag name="SLIDEORDER" val="1"/>
  <p:tag name="SLIDETYPE" val="Q"/>
  <p:tag name="DEMOGRAPHIC" val="False"/>
  <p:tag name="TEAMASSIGN" val="False"/>
  <p:tag name="SPEEDSCORING" val="False"/>
  <p:tag name="CORRECTPOINTVALUE" val="1"/>
  <p:tag name="INCORRECTPOINTVALUE" val="0"/>
  <p:tag name="ZEROBASED" val="False"/>
  <p:tag name="DELIMITERS" val="3.1"/>
  <p:tag name="VALUEFORMAT" val="0%"/>
  <p:tag name="QUESTIONALIAS" val="What is the wavelength of a sound wave with a frequency of 240 Hz if the wave is traveling at 350 m/s?"/>
  <p:tag name="ANSWERSALIAS" val="1.5 m/s|smicln|1.9 m/s|smicln|2.3 m/s|smicln|4.1 m/s|smicln|None of the above.|smicln|Did not finish the problem."/>
  <p:tag name="VALUES" val="Correct|smicln|Incorrect|smicln|Incorrect|smicln|Incorrect|smicln|Incorrect|smicln|Incorrect"/>
</p:tagLst>
</file>

<file path=ppt/tags/tag18.xml><?xml version="1.0" encoding="utf-8"?>
<p:tagLst xmlns:a="http://schemas.openxmlformats.org/drawingml/2006/main" xmlns:r="http://schemas.openxmlformats.org/officeDocument/2006/relationships" xmlns:p="http://schemas.openxmlformats.org/presentationml/2006/main">
  <p:tag name="ANSWERBULLETS" val="1"/>
  <p:tag name="OLDNUMANSWERS" val="6"/>
  <p:tag name="TEXTLENGTH" val="78"/>
  <p:tag name="FONTSIZE" val="30"/>
  <p:tag name="BULLETTYPE" val="ppBulletAlphaUCPeriod"/>
  <p:tag name="ANSWERTEXT" val="1.5 m/s&#10;1.9 m/s&#10;2.3 m/s&#10;4.1 m/s&#10;None of the above.&#10;Did not finish the problem."/>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 name="SLIDEGUID" val="BDC6E96D03044D9AB6FFFFF7A4CCC0AF"/>
  <p:tag name="SLIDEID" val="BDC6E96D03044D9AB6FFFFF7A4CCC0AF"/>
  <p:tag name="SLIDEORDER" val="1"/>
  <p:tag name="SLIDETYPE" val="Q"/>
  <p:tag name="DEMOGRAPHIC" val="False"/>
  <p:tag name="SPEEDSCORING" val="False"/>
  <p:tag name="CORRECTPOINTVALUE" val="1"/>
  <p:tag name="INCORRECTPOINTVALUE" val="0"/>
  <p:tag name="VALUEFORMAT" val="0%"/>
  <p:tag name="QUESTIONALIAS" val="Letter X represents the ______  of the wave"/>
  <p:tag name="ANSWERSALIAS" val="amplitude|smicln|wavelength|smicln|period|smicln|frequency"/>
  <p:tag name="VALUES" val="No Value|smicln|No Value|smicln|No Value|smicln|No Value"/>
</p:tagLst>
</file>

<file path=ppt/tags/tag5.xml><?xml version="1.0" encoding="utf-8"?>
<p:tagLst xmlns:a="http://schemas.openxmlformats.org/drawingml/2006/main" xmlns:r="http://schemas.openxmlformats.org/officeDocument/2006/relationships" xmlns:p="http://schemas.openxmlformats.org/presentationml/2006/main">
  <p:tag name="ANSWERBULLETS" val="1"/>
  <p:tag name="OLDNUMANSWERS" val="4"/>
  <p:tag name="TEXTLENGTH" val="37"/>
  <p:tag name="FONTSIZE" val="24"/>
  <p:tag name="BULLETTYPE" val="ppBulletAlphaUCPeriod"/>
  <p:tag name="ANSWERTEXT" val="amplitude&#10;wavelength&#10;period&#10;frequency"/>
</p:tagLst>
</file>

<file path=ppt/tags/tag6.xml><?xml version="1.0" encoding="utf-8"?>
<p:tagLst xmlns:a="http://schemas.openxmlformats.org/drawingml/2006/main" xmlns:r="http://schemas.openxmlformats.org/officeDocument/2006/relationships" xmlns:p="http://schemas.openxmlformats.org/presentationml/2006/main">
  <p:tag name="DELIMITERS" val="3.1"/>
  <p:tag name="SLIDEID" val="BDC6E96D03044D9AB6FFFFF7A4CCC0AF"/>
  <p:tag name="SLIDETYPE" val="Q"/>
  <p:tag name="DEMOGRAPHIC" val="False"/>
  <p:tag name="SPEEDSCORING" val="False"/>
  <p:tag name="CORRECTPOINTVALUE" val="1"/>
  <p:tag name="INCORRECTPOINTVALUE" val="0"/>
  <p:tag name="VALUEFORMAT" val="0%"/>
  <p:tag name="QUESTIONALIAS" val="Letter X represents the ______  of the wave"/>
  <p:tag name="ANSWERSALIAS" val="amplitude|smicln|wavelength|smicln|period|smicln|frequency"/>
  <p:tag name="SLIDEORDER" val="2"/>
  <p:tag name="SLIDEGUID" val="CEB5E3F92FBB48AB8F0DC3033A4A3CB0"/>
  <p:tag name="VALUES" val="No Value|smicln|No Value|smicln|No Value|smicln|No Value"/>
</p:tagLst>
</file>

<file path=ppt/tags/tag7.xml><?xml version="1.0" encoding="utf-8"?>
<p:tagLst xmlns:a="http://schemas.openxmlformats.org/drawingml/2006/main" xmlns:r="http://schemas.openxmlformats.org/officeDocument/2006/relationships" xmlns:p="http://schemas.openxmlformats.org/presentationml/2006/main">
  <p:tag name="ANSWERBULLETS" val="1"/>
  <p:tag name="OLDNUMANSWERS" val="4"/>
  <p:tag name="TEXTLENGTH" val="37"/>
  <p:tag name="FONTSIZE" val="24"/>
  <p:tag name="BULLETTYPE" val="ppBulletAlphaUCPeriod"/>
  <p:tag name="ANSWERTEXT" val="amplitude&#10;wavelength&#10;period&#10;frequency"/>
</p:tagLst>
</file>

<file path=ppt/tags/tag8.xml><?xml version="1.0" encoding="utf-8"?>
<p:tagLst xmlns:a="http://schemas.openxmlformats.org/drawingml/2006/main" xmlns:r="http://schemas.openxmlformats.org/officeDocument/2006/relationships" xmlns:p="http://schemas.openxmlformats.org/presentationml/2006/main">
  <p:tag name="DELIMITERS" val="3.1"/>
  <p:tag name="SLIDEGUID" val="00BD015AA80C4965A102CEDEAEBF68AE"/>
  <p:tag name="SLIDEID" val="00BD015AA80C4965A102CEDEAEBF68AE"/>
  <p:tag name="SLIDEORDER" val="1"/>
  <p:tag name="SLIDETYPE" val="Q"/>
  <p:tag name="DEMOGRAPHIC" val="False"/>
  <p:tag name="SPEEDSCORING" val="False"/>
  <p:tag name="CORRECTPOINTVALUE" val="1"/>
  <p:tag name="INCORRECTPOINTVALUE" val="0"/>
  <p:tag name="VALUEFORMAT" val="0%"/>
  <p:tag name="QUESTIONALIAS" val="Letter _____ represents the amplitude  of the wave"/>
  <p:tag name="ANSWERSALIAS" val="O|smicln|P|smicln|Q"/>
  <p:tag name="VALUES" val="No Value|smicln|No Value|smicln|No Value"/>
</p:tagLst>
</file>

<file path=ppt/tags/tag9.xml><?xml version="1.0" encoding="utf-8"?>
<p:tagLst xmlns:a="http://schemas.openxmlformats.org/drawingml/2006/main" xmlns:r="http://schemas.openxmlformats.org/officeDocument/2006/relationships" xmlns:p="http://schemas.openxmlformats.org/presentationml/2006/main">
  <p:tag name="ANSWERBULLETS" val="1"/>
  <p:tag name="OLDNUMANSWERS" val="3"/>
  <p:tag name="TEXTLENGTH" val="5"/>
  <p:tag name="FONTSIZE" val="24"/>
  <p:tag name="BULLETTYPE" val="ppBulletAlphaUCPeriod"/>
  <p:tag name="ANSWERTEXT" val="O&#10;P&#10;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603</Words>
  <Application>Microsoft Macintosh PowerPoint</Application>
  <PresentationFormat>On-screen Show (4:3)</PresentationFormat>
  <Paragraphs>111</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Waves - Types and Properties</vt:lpstr>
      <vt:lpstr>Waves - Types and Properties</vt:lpstr>
      <vt:lpstr>If the horizontal axis represents distance, Letter X represents the ______ of the wave</vt:lpstr>
      <vt:lpstr>If the horizontal axis represents time, Letter X represents the ______ of the wave</vt:lpstr>
      <vt:lpstr>Letter _____ represents the amplitude  of the wave</vt:lpstr>
      <vt:lpstr>If the following waves differ in  </vt:lpstr>
      <vt:lpstr>If the following waves differ in  </vt:lpstr>
      <vt:lpstr>PowerPoint Presentation</vt:lpstr>
      <vt:lpstr>PowerPoint Presentation</vt:lpstr>
      <vt:lpstr>Frequency Range of “Hearing” for Various Species*</vt:lpstr>
      <vt:lpstr>FREQUENCY</vt:lpstr>
      <vt:lpstr>PowerPoint Presentation</vt:lpstr>
      <vt:lpstr>Mathematics of Waves</vt:lpstr>
      <vt:lpstr>PowerPoint Presentation</vt:lpstr>
      <vt:lpstr>PowerPoint Presentation</vt:lpstr>
      <vt:lpstr>What is the frequency of a wave that has a period of 0.0080 s?</vt:lpstr>
      <vt:lpstr>What is the wavelength of a sound wave with a frequency of 240 Hz if the wave is traveling at 350 m/s?</vt:lpstr>
    </vt:vector>
  </TitlesOfParts>
  <Company>MITCHELL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Tricia Neugebauer</cp:lastModifiedBy>
  <cp:revision>11</cp:revision>
  <dcterms:created xsi:type="dcterms:W3CDTF">2012-01-19T21:34:02Z</dcterms:created>
  <dcterms:modified xsi:type="dcterms:W3CDTF">2015-01-27T22:02:34Z</dcterms:modified>
</cp:coreProperties>
</file>